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9" r:id="rId25"/>
    <p:sldId id="298" r:id="rId26"/>
    <p:sldId id="300" r:id="rId27"/>
    <p:sldId id="301" r:id="rId28"/>
    <p:sldId id="302" r:id="rId29"/>
    <p:sldId id="303" r:id="rId30"/>
    <p:sldId id="304" r:id="rId31"/>
    <p:sldId id="305" r:id="rId32"/>
    <p:sldId id="306" r:id="rId33"/>
    <p:sldId id="307" r:id="rId34"/>
    <p:sldId id="308" r:id="rId35"/>
    <p:sldId id="309" r:id="rId36"/>
    <p:sldId id="310" r:id="rId37"/>
    <p:sldId id="312" r:id="rId38"/>
    <p:sldId id="311" r:id="rId39"/>
    <p:sldId id="313" r:id="rId40"/>
    <p:sldId id="314" r:id="rId41"/>
    <p:sldId id="315" r:id="rId42"/>
    <p:sldId id="316" r:id="rId43"/>
    <p:sldId id="317" r:id="rId44"/>
    <p:sldId id="318" r:id="rId45"/>
    <p:sldId id="319" r:id="rId46"/>
    <p:sldId id="320" r:id="rId47"/>
    <p:sldId id="321" r:id="rId48"/>
    <p:sldId id="322" r:id="rId49"/>
    <p:sldId id="323" r:id="rId50"/>
    <p:sldId id="324" r:id="rId51"/>
    <p:sldId id="325" r:id="rId52"/>
    <p:sldId id="327" r:id="rId53"/>
    <p:sldId id="326" r:id="rId54"/>
    <p:sldId id="328" r:id="rId55"/>
    <p:sldId id="329" r:id="rId56"/>
    <p:sldId id="330" r:id="rId57"/>
    <p:sldId id="331" r:id="rId58"/>
    <p:sldId id="332" r:id="rId59"/>
    <p:sldId id="333" r:id="rId60"/>
    <p:sldId id="334" r:id="rId61"/>
    <p:sldId id="335" r:id="rId62"/>
    <p:sldId id="336" r:id="rId63"/>
    <p:sldId id="337" r:id="rId64"/>
    <p:sldId id="338" r:id="rId65"/>
    <p:sldId id="340" r:id="rId66"/>
    <p:sldId id="339" r:id="rId67"/>
    <p:sldId id="341" r:id="rId68"/>
    <p:sldId id="342" r:id="rId69"/>
    <p:sldId id="343" r:id="rId70"/>
    <p:sldId id="344" r:id="rId71"/>
    <p:sldId id="345" r:id="rId72"/>
    <p:sldId id="346" r:id="rId73"/>
    <p:sldId id="347" r:id="rId74"/>
    <p:sldId id="263" r:id="rId75"/>
    <p:sldId id="264" r:id="rId76"/>
    <p:sldId id="265" r:id="rId77"/>
    <p:sldId id="266" r:id="rId78"/>
    <p:sldId id="268" r:id="rId79"/>
    <p:sldId id="267" r:id="rId80"/>
    <p:sldId id="269" r:id="rId81"/>
    <p:sldId id="270" r:id="rId82"/>
    <p:sldId id="271" r:id="rId83"/>
    <p:sldId id="272" r:id="rId84"/>
    <p:sldId id="273" r:id="rId85"/>
    <p:sldId id="274" r:id="rId86"/>
    <p:sldId id="275" r:id="rId87"/>
    <p:sldId id="276" r:id="rId88"/>
    <p:sldId id="277" r:id="rId89"/>
    <p:sldId id="278" r:id="rId90"/>
    <p:sldId id="279" r:id="rId91"/>
    <p:sldId id="280" r:id="rId92"/>
    <p:sldId id="281" r:id="rId93"/>
    <p:sldId id="348" r:id="rId94"/>
    <p:sldId id="349" r:id="rId95"/>
    <p:sldId id="350" r:id="rId96"/>
    <p:sldId id="351" r:id="rId97"/>
    <p:sldId id="352" r:id="rId98"/>
    <p:sldId id="353" r:id="rId99"/>
    <p:sldId id="354" r:id="rId100"/>
    <p:sldId id="355" r:id="rId101"/>
    <p:sldId id="357" r:id="rId102"/>
    <p:sldId id="356"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4" r:id="rId169"/>
    <p:sldId id="423"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90" d="100"/>
          <a:sy n="90" d="100"/>
        </p:scale>
        <p:origin x="57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slide" Target="slides/slide190.xml"/><Relationship Id="rId196"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93"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ableStyles" Target="tableStyle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4/14/2018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4/14/2018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4/14/2018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4/14/2018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4/14/2018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4/14/2018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4/14/2018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4/14/2018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4/14/2018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4/14/2018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4/14/2018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4/14/2018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4/14/2018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4/14/2018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4/14/2018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4/14/2018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4/14/2018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4/14/2018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39.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image" Target="../media/image141.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image" Target="../media/image14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51.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3.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54.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56.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image" Target="../media/image157.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image" Target="../media/image160.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62.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63.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64.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65.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hyperlink" Target="https://s3.amazonaws.com/kinesis-demo-bucket/amazon-kinesis-data-visualization-sample/kinesis-data-vis-sample-app.template"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image" Target="../media/image167.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69.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7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image" Target="../media/image172.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74.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image" Target="../media/image175.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78.JPG"/><Relationship Id="rId2" Type="http://schemas.openxmlformats.org/officeDocument/2006/relationships/image" Target="../media/image177.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image" Target="../media/image179.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81.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82.JP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83.JP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84.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85.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87.JPG"/><Relationship Id="rId2" Type="http://schemas.openxmlformats.org/officeDocument/2006/relationships/image" Target="../media/image186.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88.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89.JP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90.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91.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92.JP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94.JPG"/><Relationship Id="rId2" Type="http://schemas.openxmlformats.org/officeDocument/2006/relationships/image" Target="../media/image193.JP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9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96.JP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image" Target="../media/image198.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00.JP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02.JPG"/><Relationship Id="rId2" Type="http://schemas.openxmlformats.org/officeDocument/2006/relationships/image" Target="../media/image201.JP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image" Target="../media/image203.JP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09.JPG"/><Relationship Id="rId2" Type="http://schemas.openxmlformats.org/officeDocument/2006/relationships/image" Target="../media/image20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10.JP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11.JP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12.JP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14.JPG"/><Relationship Id="rId2" Type="http://schemas.openxmlformats.org/officeDocument/2006/relationships/image" Target="../media/image213.JP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15.JP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16.JP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17.JP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18.JP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19.JP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Amir345/git2/tree/master/AW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6101-77F5-447B-BFEB-02B844C3FB93}"/>
              </a:ext>
            </a:extLst>
          </p:cNvPr>
          <p:cNvSpPr>
            <a:spLocks noGrp="1"/>
          </p:cNvSpPr>
          <p:nvPr>
            <p:ph type="ctrTitle"/>
          </p:nvPr>
        </p:nvSpPr>
        <p:spPr/>
        <p:txBody>
          <a:bodyPr/>
          <a:lstStyle/>
          <a:p>
            <a:r>
              <a:rPr lang="en-US" dirty="0"/>
              <a:t>AWS-SA</a:t>
            </a:r>
          </a:p>
        </p:txBody>
      </p:sp>
      <p:sp>
        <p:nvSpPr>
          <p:cNvPr id="3" name="Subtitle 2">
            <a:extLst>
              <a:ext uri="{FF2B5EF4-FFF2-40B4-BE49-F238E27FC236}">
                <a16:creationId xmlns:a16="http://schemas.microsoft.com/office/drawing/2014/main" id="{093C18F8-1095-4CE2-9F5B-A25CB3766EFE}"/>
              </a:ext>
            </a:extLst>
          </p:cNvPr>
          <p:cNvSpPr>
            <a:spLocks noGrp="1"/>
          </p:cNvSpPr>
          <p:nvPr>
            <p:ph type="subTitle" idx="1"/>
          </p:nvPr>
        </p:nvSpPr>
        <p:spPr/>
        <p:txBody>
          <a:bodyPr/>
          <a:lstStyle/>
          <a:p>
            <a:r>
              <a:rPr lang="en-US" dirty="0"/>
              <a:t>Amir Khan</a:t>
            </a:r>
          </a:p>
        </p:txBody>
      </p:sp>
      <p:pic>
        <p:nvPicPr>
          <p:cNvPr id="5" name="Picture 4">
            <a:extLst>
              <a:ext uri="{FF2B5EF4-FFF2-40B4-BE49-F238E27FC236}">
                <a16:creationId xmlns:a16="http://schemas.microsoft.com/office/drawing/2014/main" id="{D390984E-2E93-4D9D-998D-4ABE6258A17C}"/>
              </a:ext>
            </a:extLst>
          </p:cNvPr>
          <p:cNvPicPr>
            <a:picLocks noChangeAspect="1"/>
          </p:cNvPicPr>
          <p:nvPr/>
        </p:nvPicPr>
        <p:blipFill>
          <a:blip r:embed="rId2"/>
          <a:stretch>
            <a:fillRect/>
          </a:stretch>
        </p:blipFill>
        <p:spPr>
          <a:xfrm>
            <a:off x="8824456" y="4263067"/>
            <a:ext cx="2095792" cy="2095792"/>
          </a:xfrm>
          <a:prstGeom prst="rect">
            <a:avLst/>
          </a:prstGeom>
        </p:spPr>
      </p:pic>
    </p:spTree>
    <p:extLst>
      <p:ext uri="{BB962C8B-B14F-4D97-AF65-F5344CB8AC3E}">
        <p14:creationId xmlns:p14="http://schemas.microsoft.com/office/powerpoint/2010/main" val="1305540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Route 53</a:t>
            </a:r>
          </a:p>
        </p:txBody>
      </p:sp>
      <p:sp>
        <p:nvSpPr>
          <p:cNvPr id="4" name="Rectangle 3">
            <a:extLst>
              <a:ext uri="{FF2B5EF4-FFF2-40B4-BE49-F238E27FC236}">
                <a16:creationId xmlns:a16="http://schemas.microsoft.com/office/drawing/2014/main" id="{21D8EFC1-4BE0-43B4-B25D-D7B451E107F2}"/>
              </a:ext>
            </a:extLst>
          </p:cNvPr>
          <p:cNvSpPr/>
          <p:nvPr/>
        </p:nvSpPr>
        <p:spPr>
          <a:xfrm>
            <a:off x="664774" y="2058961"/>
            <a:ext cx="11031040" cy="369332"/>
          </a:xfrm>
          <a:prstGeom prst="rect">
            <a:avLst/>
          </a:prstGeom>
        </p:spPr>
        <p:txBody>
          <a:bodyPr wrap="square">
            <a:spAutoFit/>
          </a:bodyPr>
          <a:lstStyle/>
          <a:p>
            <a:r>
              <a:rPr lang="en-US" dirty="0"/>
              <a:t>Domain registrar are </a:t>
            </a:r>
            <a:r>
              <a:rPr lang="en-US" dirty="0" err="1"/>
              <a:t>organisation</a:t>
            </a:r>
            <a:r>
              <a:rPr lang="en-US" dirty="0"/>
              <a:t> that provide you your domain name example :- Big rock, Go daddy</a:t>
            </a:r>
          </a:p>
        </p:txBody>
      </p:sp>
      <p:sp>
        <p:nvSpPr>
          <p:cNvPr id="3" name="Rectangle 2">
            <a:extLst>
              <a:ext uri="{FF2B5EF4-FFF2-40B4-BE49-F238E27FC236}">
                <a16:creationId xmlns:a16="http://schemas.microsoft.com/office/drawing/2014/main" id="{F97B84C7-64F9-4FB0-AF6D-96AA99973457}"/>
              </a:ext>
            </a:extLst>
          </p:cNvPr>
          <p:cNvSpPr/>
          <p:nvPr/>
        </p:nvSpPr>
        <p:spPr>
          <a:xfrm>
            <a:off x="664773" y="2360717"/>
            <a:ext cx="10311407" cy="646331"/>
          </a:xfrm>
          <a:prstGeom prst="rect">
            <a:avLst/>
          </a:prstGeom>
        </p:spPr>
        <p:txBody>
          <a:bodyPr wrap="square">
            <a:spAutoFit/>
          </a:bodyPr>
          <a:lstStyle/>
          <a:p>
            <a:r>
              <a:rPr lang="en-US" dirty="0"/>
              <a:t>These domain names provided to you by the registrar are registered with </a:t>
            </a:r>
            <a:r>
              <a:rPr lang="en-US" dirty="0" err="1"/>
              <a:t>interNic</a:t>
            </a:r>
            <a:r>
              <a:rPr lang="en-US" dirty="0"/>
              <a:t>, which enforces uniqueness of domain names over the internet</a:t>
            </a:r>
          </a:p>
        </p:txBody>
      </p:sp>
      <p:sp>
        <p:nvSpPr>
          <p:cNvPr id="8" name="Rectangle 7">
            <a:extLst>
              <a:ext uri="{FF2B5EF4-FFF2-40B4-BE49-F238E27FC236}">
                <a16:creationId xmlns:a16="http://schemas.microsoft.com/office/drawing/2014/main" id="{A771EC90-C53A-415D-837A-CAD65AE2A47B}"/>
              </a:ext>
            </a:extLst>
          </p:cNvPr>
          <p:cNvSpPr/>
          <p:nvPr/>
        </p:nvSpPr>
        <p:spPr>
          <a:xfrm>
            <a:off x="664771" y="2964558"/>
            <a:ext cx="8085823" cy="369332"/>
          </a:xfrm>
          <a:prstGeom prst="rect">
            <a:avLst/>
          </a:prstGeom>
        </p:spPr>
        <p:txBody>
          <a:bodyPr wrap="square">
            <a:spAutoFit/>
          </a:bodyPr>
          <a:lstStyle/>
          <a:p>
            <a:r>
              <a:rPr lang="en-US" dirty="0"/>
              <a:t>Each domain name becomes registered in a central database</a:t>
            </a:r>
          </a:p>
        </p:txBody>
      </p:sp>
      <p:sp>
        <p:nvSpPr>
          <p:cNvPr id="9" name="Rectangle 8">
            <a:extLst>
              <a:ext uri="{FF2B5EF4-FFF2-40B4-BE49-F238E27FC236}">
                <a16:creationId xmlns:a16="http://schemas.microsoft.com/office/drawing/2014/main" id="{7507FC2E-4718-40CA-9E05-DCA1E48CBAF9}"/>
              </a:ext>
            </a:extLst>
          </p:cNvPr>
          <p:cNvSpPr/>
          <p:nvPr/>
        </p:nvSpPr>
        <p:spPr>
          <a:xfrm>
            <a:off x="664771" y="3265602"/>
            <a:ext cx="10520680" cy="646331"/>
          </a:xfrm>
          <a:prstGeom prst="rect">
            <a:avLst/>
          </a:prstGeom>
        </p:spPr>
        <p:txBody>
          <a:bodyPr wrap="square">
            <a:spAutoFit/>
          </a:bodyPr>
          <a:lstStyle/>
          <a:p>
            <a:r>
              <a:rPr lang="en-US" dirty="0"/>
              <a:t>NS records :- NS records are used by the top level domain service to direct traffic to the content DNS server which holds the </a:t>
            </a:r>
            <a:r>
              <a:rPr lang="en-US" dirty="0" err="1"/>
              <a:t>authorative</a:t>
            </a:r>
            <a:r>
              <a:rPr lang="en-US" dirty="0"/>
              <a:t> DNS records</a:t>
            </a:r>
          </a:p>
        </p:txBody>
      </p:sp>
      <p:sp>
        <p:nvSpPr>
          <p:cNvPr id="10" name="Rectangle 9">
            <a:extLst>
              <a:ext uri="{FF2B5EF4-FFF2-40B4-BE49-F238E27FC236}">
                <a16:creationId xmlns:a16="http://schemas.microsoft.com/office/drawing/2014/main" id="{A252DA5B-BE7B-4AA3-BADF-84794080DDEC}"/>
              </a:ext>
            </a:extLst>
          </p:cNvPr>
          <p:cNvSpPr/>
          <p:nvPr/>
        </p:nvSpPr>
        <p:spPr>
          <a:xfrm>
            <a:off x="680319" y="3844357"/>
            <a:ext cx="10505131" cy="923330"/>
          </a:xfrm>
          <a:prstGeom prst="rect">
            <a:avLst/>
          </a:prstGeom>
        </p:spPr>
        <p:txBody>
          <a:bodyPr wrap="square">
            <a:spAutoFit/>
          </a:bodyPr>
          <a:lstStyle/>
          <a:p>
            <a:r>
              <a:rPr lang="en-US" dirty="0"/>
              <a:t>So in case if you have purchased a domain name from any other registrar then while creating a zone in Route 53 you get NS records and you share these NS records with them which they would utilize in order to route the traffic to your content</a:t>
            </a:r>
          </a:p>
        </p:txBody>
      </p:sp>
      <p:sp>
        <p:nvSpPr>
          <p:cNvPr id="11" name="Rectangle 10">
            <a:extLst>
              <a:ext uri="{FF2B5EF4-FFF2-40B4-BE49-F238E27FC236}">
                <a16:creationId xmlns:a16="http://schemas.microsoft.com/office/drawing/2014/main" id="{4D3CC34E-F247-4CA9-BFCC-02A1BCB34685}"/>
              </a:ext>
            </a:extLst>
          </p:cNvPr>
          <p:cNvSpPr/>
          <p:nvPr/>
        </p:nvSpPr>
        <p:spPr>
          <a:xfrm>
            <a:off x="664770" y="4747316"/>
            <a:ext cx="10839657" cy="646331"/>
          </a:xfrm>
          <a:prstGeom prst="rect">
            <a:avLst/>
          </a:prstGeom>
        </p:spPr>
        <p:txBody>
          <a:bodyPr wrap="square">
            <a:spAutoFit/>
          </a:bodyPr>
          <a:lstStyle/>
          <a:p>
            <a:r>
              <a:rPr lang="en-US" dirty="0"/>
              <a:t>A record :- also known as address record. A record is used by a computer to translate the name of the domain to the IP address</a:t>
            </a:r>
          </a:p>
        </p:txBody>
      </p:sp>
      <p:sp>
        <p:nvSpPr>
          <p:cNvPr id="12" name="Rectangle 11">
            <a:extLst>
              <a:ext uri="{FF2B5EF4-FFF2-40B4-BE49-F238E27FC236}">
                <a16:creationId xmlns:a16="http://schemas.microsoft.com/office/drawing/2014/main" id="{2581D8A8-8042-4523-8814-B7917C5D012B}"/>
              </a:ext>
            </a:extLst>
          </p:cNvPr>
          <p:cNvSpPr/>
          <p:nvPr/>
        </p:nvSpPr>
        <p:spPr>
          <a:xfrm>
            <a:off x="293398" y="6181113"/>
            <a:ext cx="10000784" cy="369332"/>
          </a:xfrm>
          <a:prstGeom prst="rect">
            <a:avLst/>
          </a:prstGeom>
        </p:spPr>
        <p:txBody>
          <a:bodyPr wrap="square">
            <a:spAutoFit/>
          </a:bodyPr>
          <a:lstStyle/>
          <a:p>
            <a:r>
              <a:rPr lang="en-US" dirty="0"/>
              <a:t>Note :- you cannot use an A record for an ELB as they do not have an IP address</a:t>
            </a:r>
          </a:p>
        </p:txBody>
      </p:sp>
      <p:sp>
        <p:nvSpPr>
          <p:cNvPr id="13" name="Rectangle 12">
            <a:extLst>
              <a:ext uri="{FF2B5EF4-FFF2-40B4-BE49-F238E27FC236}">
                <a16:creationId xmlns:a16="http://schemas.microsoft.com/office/drawing/2014/main" id="{0C55A186-1DDB-4B4F-BD36-156C740D2D46}"/>
              </a:ext>
            </a:extLst>
          </p:cNvPr>
          <p:cNvSpPr/>
          <p:nvPr/>
        </p:nvSpPr>
        <p:spPr>
          <a:xfrm>
            <a:off x="1026623" y="5370487"/>
            <a:ext cx="5481693" cy="369332"/>
          </a:xfrm>
          <a:prstGeom prst="rect">
            <a:avLst/>
          </a:prstGeom>
        </p:spPr>
        <p:txBody>
          <a:bodyPr wrap="none">
            <a:spAutoFit/>
          </a:bodyPr>
          <a:lstStyle/>
          <a:p>
            <a:r>
              <a:rPr lang="en-US" dirty="0"/>
              <a:t>A record will be used where you have an IP address</a:t>
            </a:r>
          </a:p>
        </p:txBody>
      </p:sp>
      <p:sp>
        <p:nvSpPr>
          <p:cNvPr id="14" name="Rectangle 13">
            <a:extLst>
              <a:ext uri="{FF2B5EF4-FFF2-40B4-BE49-F238E27FC236}">
                <a16:creationId xmlns:a16="http://schemas.microsoft.com/office/drawing/2014/main" id="{7DDAB4A2-5C6D-461E-9A21-E16799D83DD0}"/>
              </a:ext>
            </a:extLst>
          </p:cNvPr>
          <p:cNvSpPr/>
          <p:nvPr/>
        </p:nvSpPr>
        <p:spPr>
          <a:xfrm>
            <a:off x="1026622" y="5647178"/>
            <a:ext cx="9267559" cy="369332"/>
          </a:xfrm>
          <a:prstGeom prst="rect">
            <a:avLst/>
          </a:prstGeom>
        </p:spPr>
        <p:txBody>
          <a:bodyPr wrap="square">
            <a:spAutoFit/>
          </a:bodyPr>
          <a:lstStyle/>
          <a:p>
            <a:r>
              <a:rPr lang="en-US" dirty="0"/>
              <a:t>So in order to overcome this we use Alias records which is essentially similar to CNAME</a:t>
            </a:r>
          </a:p>
        </p:txBody>
      </p:sp>
    </p:spTree>
    <p:extLst>
      <p:ext uri="{BB962C8B-B14F-4D97-AF65-F5344CB8AC3E}">
        <p14:creationId xmlns:p14="http://schemas.microsoft.com/office/powerpoint/2010/main" val="8795132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a:t>Let’s Create our own custom VPC</a:t>
            </a:r>
            <a:endParaRPr lang="en-US" dirty="0"/>
          </a:p>
        </p:txBody>
      </p:sp>
      <p:sp>
        <p:nvSpPr>
          <p:cNvPr id="3" name="Rectangle 2">
            <a:extLst>
              <a:ext uri="{FF2B5EF4-FFF2-40B4-BE49-F238E27FC236}">
                <a16:creationId xmlns:a16="http://schemas.microsoft.com/office/drawing/2014/main" id="{EC9FCB50-97BB-4ED5-90C1-D6D4A5A97C43}"/>
              </a:ext>
            </a:extLst>
          </p:cNvPr>
          <p:cNvSpPr/>
          <p:nvPr/>
        </p:nvSpPr>
        <p:spPr>
          <a:xfrm>
            <a:off x="680321" y="2181078"/>
            <a:ext cx="2028697" cy="461665"/>
          </a:xfrm>
          <a:prstGeom prst="rect">
            <a:avLst/>
          </a:prstGeom>
        </p:spPr>
        <p:txBody>
          <a:bodyPr wrap="none">
            <a:spAutoFit/>
          </a:bodyPr>
          <a:lstStyle/>
          <a:p>
            <a:r>
              <a:rPr lang="en-US" sz="2400" dirty="0"/>
              <a:t>NAT-Gateway</a:t>
            </a:r>
            <a:endParaRPr lang="en-US" sz="2200" dirty="0"/>
          </a:p>
        </p:txBody>
      </p:sp>
      <p:sp>
        <p:nvSpPr>
          <p:cNvPr id="4" name="Rectangle 3">
            <a:extLst>
              <a:ext uri="{FF2B5EF4-FFF2-40B4-BE49-F238E27FC236}">
                <a16:creationId xmlns:a16="http://schemas.microsoft.com/office/drawing/2014/main" id="{5F9FFC7A-C21B-4E64-BC0F-2369E180B791}"/>
              </a:ext>
            </a:extLst>
          </p:cNvPr>
          <p:cNvSpPr/>
          <p:nvPr/>
        </p:nvSpPr>
        <p:spPr>
          <a:xfrm>
            <a:off x="680317" y="2642743"/>
            <a:ext cx="11000052" cy="369332"/>
          </a:xfrm>
          <a:prstGeom prst="rect">
            <a:avLst/>
          </a:prstGeom>
        </p:spPr>
        <p:txBody>
          <a:bodyPr wrap="square">
            <a:spAutoFit/>
          </a:bodyPr>
          <a:lstStyle/>
          <a:p>
            <a:r>
              <a:rPr lang="en-US" dirty="0"/>
              <a:t>Nat gateway only works on IPv4 and Egress only internet gateway on IPv6</a:t>
            </a:r>
          </a:p>
        </p:txBody>
      </p:sp>
      <p:pic>
        <p:nvPicPr>
          <p:cNvPr id="7" name="Picture 6">
            <a:extLst>
              <a:ext uri="{FF2B5EF4-FFF2-40B4-BE49-F238E27FC236}">
                <a16:creationId xmlns:a16="http://schemas.microsoft.com/office/drawing/2014/main" id="{50AC8828-54CE-4748-982E-E37297E6B132}"/>
              </a:ext>
            </a:extLst>
          </p:cNvPr>
          <p:cNvPicPr>
            <a:picLocks noChangeAspect="1"/>
          </p:cNvPicPr>
          <p:nvPr/>
        </p:nvPicPr>
        <p:blipFill>
          <a:blip r:embed="rId2"/>
          <a:stretch>
            <a:fillRect/>
          </a:stretch>
        </p:blipFill>
        <p:spPr>
          <a:xfrm>
            <a:off x="5020048" y="3137733"/>
            <a:ext cx="6179801" cy="1787074"/>
          </a:xfrm>
          <a:prstGeom prst="rect">
            <a:avLst/>
          </a:prstGeom>
        </p:spPr>
      </p:pic>
      <p:pic>
        <p:nvPicPr>
          <p:cNvPr id="16" name="Picture 15">
            <a:extLst>
              <a:ext uri="{FF2B5EF4-FFF2-40B4-BE49-F238E27FC236}">
                <a16:creationId xmlns:a16="http://schemas.microsoft.com/office/drawing/2014/main" id="{2DBCD510-2273-4F85-A638-938088E2BDCF}"/>
              </a:ext>
            </a:extLst>
          </p:cNvPr>
          <p:cNvPicPr>
            <a:picLocks noChangeAspect="1"/>
          </p:cNvPicPr>
          <p:nvPr/>
        </p:nvPicPr>
        <p:blipFill>
          <a:blip r:embed="rId3"/>
          <a:stretch>
            <a:fillRect/>
          </a:stretch>
        </p:blipFill>
        <p:spPr>
          <a:xfrm>
            <a:off x="817599" y="5050465"/>
            <a:ext cx="10382250" cy="1684311"/>
          </a:xfrm>
          <a:prstGeom prst="rect">
            <a:avLst/>
          </a:prstGeom>
        </p:spPr>
      </p:pic>
      <p:sp>
        <p:nvSpPr>
          <p:cNvPr id="17" name="Rectangle 16">
            <a:extLst>
              <a:ext uri="{FF2B5EF4-FFF2-40B4-BE49-F238E27FC236}">
                <a16:creationId xmlns:a16="http://schemas.microsoft.com/office/drawing/2014/main" id="{8C88EA75-7C90-41B2-A832-F86823DD254E}"/>
              </a:ext>
            </a:extLst>
          </p:cNvPr>
          <p:cNvSpPr/>
          <p:nvPr/>
        </p:nvSpPr>
        <p:spPr>
          <a:xfrm>
            <a:off x="817599" y="3635986"/>
            <a:ext cx="6096000" cy="369332"/>
          </a:xfrm>
          <a:prstGeom prst="rect">
            <a:avLst/>
          </a:prstGeom>
        </p:spPr>
        <p:txBody>
          <a:bodyPr>
            <a:spAutoFit/>
          </a:bodyPr>
          <a:lstStyle/>
          <a:p>
            <a:r>
              <a:rPr lang="en-US" dirty="0"/>
              <a:t>How to create a NAT-Gateway ?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7510026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a:t>Let’s Create our own custom VPC</a:t>
            </a:r>
            <a:endParaRPr lang="en-US" dirty="0"/>
          </a:p>
        </p:txBody>
      </p:sp>
      <p:sp>
        <p:nvSpPr>
          <p:cNvPr id="3" name="Rectangle 2">
            <a:extLst>
              <a:ext uri="{FF2B5EF4-FFF2-40B4-BE49-F238E27FC236}">
                <a16:creationId xmlns:a16="http://schemas.microsoft.com/office/drawing/2014/main" id="{EC9FCB50-97BB-4ED5-90C1-D6D4A5A97C43}"/>
              </a:ext>
            </a:extLst>
          </p:cNvPr>
          <p:cNvSpPr/>
          <p:nvPr/>
        </p:nvSpPr>
        <p:spPr>
          <a:xfrm>
            <a:off x="680321" y="2181078"/>
            <a:ext cx="2028697" cy="461665"/>
          </a:xfrm>
          <a:prstGeom prst="rect">
            <a:avLst/>
          </a:prstGeom>
        </p:spPr>
        <p:txBody>
          <a:bodyPr wrap="none">
            <a:spAutoFit/>
          </a:bodyPr>
          <a:lstStyle/>
          <a:p>
            <a:r>
              <a:rPr lang="en-US" sz="2400" dirty="0"/>
              <a:t>NAT-Gateway</a:t>
            </a:r>
            <a:endParaRPr lang="en-US" sz="2200" dirty="0"/>
          </a:p>
        </p:txBody>
      </p:sp>
      <p:sp>
        <p:nvSpPr>
          <p:cNvPr id="4" name="Rectangle 3">
            <a:extLst>
              <a:ext uri="{FF2B5EF4-FFF2-40B4-BE49-F238E27FC236}">
                <a16:creationId xmlns:a16="http://schemas.microsoft.com/office/drawing/2014/main" id="{5F9FFC7A-C21B-4E64-BC0F-2369E180B791}"/>
              </a:ext>
            </a:extLst>
          </p:cNvPr>
          <p:cNvSpPr/>
          <p:nvPr/>
        </p:nvSpPr>
        <p:spPr>
          <a:xfrm>
            <a:off x="680317" y="2642743"/>
            <a:ext cx="11000052" cy="369332"/>
          </a:xfrm>
          <a:prstGeom prst="rect">
            <a:avLst/>
          </a:prstGeom>
        </p:spPr>
        <p:txBody>
          <a:bodyPr wrap="square">
            <a:spAutoFit/>
          </a:bodyPr>
          <a:lstStyle/>
          <a:p>
            <a:r>
              <a:rPr lang="en-US" dirty="0"/>
              <a:t>Make sure that you select public subnet in your custom VPC while creating </a:t>
            </a:r>
            <a:r>
              <a:rPr lang="en-US" dirty="0" err="1"/>
              <a:t>nat</a:t>
            </a:r>
            <a:r>
              <a:rPr lang="en-US" dirty="0"/>
              <a:t> gateway</a:t>
            </a:r>
          </a:p>
        </p:txBody>
      </p:sp>
      <p:sp>
        <p:nvSpPr>
          <p:cNvPr id="17" name="Rectangle 16">
            <a:extLst>
              <a:ext uri="{FF2B5EF4-FFF2-40B4-BE49-F238E27FC236}">
                <a16:creationId xmlns:a16="http://schemas.microsoft.com/office/drawing/2014/main" id="{8C88EA75-7C90-41B2-A832-F86823DD254E}"/>
              </a:ext>
            </a:extLst>
          </p:cNvPr>
          <p:cNvSpPr/>
          <p:nvPr/>
        </p:nvSpPr>
        <p:spPr>
          <a:xfrm>
            <a:off x="680317" y="2989655"/>
            <a:ext cx="6096000" cy="369332"/>
          </a:xfrm>
          <a:prstGeom prst="rect">
            <a:avLst/>
          </a:prstGeom>
        </p:spPr>
        <p:txBody>
          <a:bodyPr>
            <a:spAutoFit/>
          </a:bodyPr>
          <a:lstStyle/>
          <a:p>
            <a:r>
              <a:rPr lang="en-US" dirty="0"/>
              <a:t>We would also need an EIP hit create to associate one</a:t>
            </a:r>
          </a:p>
        </p:txBody>
      </p:sp>
      <p:sp>
        <p:nvSpPr>
          <p:cNvPr id="5" name="Rectangle 4">
            <a:extLst>
              <a:ext uri="{FF2B5EF4-FFF2-40B4-BE49-F238E27FC236}">
                <a16:creationId xmlns:a16="http://schemas.microsoft.com/office/drawing/2014/main" id="{467D6BE9-576A-4985-8F70-39803ABE78B0}"/>
              </a:ext>
            </a:extLst>
          </p:cNvPr>
          <p:cNvSpPr/>
          <p:nvPr/>
        </p:nvSpPr>
        <p:spPr>
          <a:xfrm>
            <a:off x="680317" y="3303816"/>
            <a:ext cx="4558299" cy="369332"/>
          </a:xfrm>
          <a:prstGeom prst="rect">
            <a:avLst/>
          </a:prstGeom>
        </p:spPr>
        <p:txBody>
          <a:bodyPr wrap="none">
            <a:spAutoFit/>
          </a:bodyPr>
          <a:lstStyle/>
          <a:p>
            <a:r>
              <a:rPr lang="en-US" dirty="0"/>
              <a:t>NAT gateway takes some time to provision</a:t>
            </a:r>
          </a:p>
        </p:txBody>
      </p:sp>
      <p:sp>
        <p:nvSpPr>
          <p:cNvPr id="6" name="Rectangle 5">
            <a:extLst>
              <a:ext uri="{FF2B5EF4-FFF2-40B4-BE49-F238E27FC236}">
                <a16:creationId xmlns:a16="http://schemas.microsoft.com/office/drawing/2014/main" id="{DB382B1E-8D26-404A-AE0F-E5D13E4E4B06}"/>
              </a:ext>
            </a:extLst>
          </p:cNvPr>
          <p:cNvSpPr/>
          <p:nvPr/>
        </p:nvSpPr>
        <p:spPr>
          <a:xfrm>
            <a:off x="680317" y="3650728"/>
            <a:ext cx="10611460" cy="646331"/>
          </a:xfrm>
          <a:prstGeom prst="rect">
            <a:avLst/>
          </a:prstGeom>
        </p:spPr>
        <p:txBody>
          <a:bodyPr wrap="square">
            <a:spAutoFit/>
          </a:bodyPr>
          <a:lstStyle/>
          <a:p>
            <a:r>
              <a:rPr lang="en-US" dirty="0"/>
              <a:t>Once the </a:t>
            </a:r>
            <a:r>
              <a:rPr lang="en-US" dirty="0" err="1"/>
              <a:t>nat</a:t>
            </a:r>
            <a:r>
              <a:rPr lang="en-US" dirty="0"/>
              <a:t> gateway is provisioned we can edit the routes from the main (default) route </a:t>
            </a:r>
            <a:r>
              <a:rPr lang="en-US" dirty="0" err="1"/>
              <a:t>tabel</a:t>
            </a:r>
            <a:r>
              <a:rPr lang="en-US" dirty="0"/>
              <a:t> and edit the rules over there</a:t>
            </a:r>
          </a:p>
        </p:txBody>
      </p:sp>
      <p:sp>
        <p:nvSpPr>
          <p:cNvPr id="8" name="Rectangle 7">
            <a:extLst>
              <a:ext uri="{FF2B5EF4-FFF2-40B4-BE49-F238E27FC236}">
                <a16:creationId xmlns:a16="http://schemas.microsoft.com/office/drawing/2014/main" id="{2712A280-6EF5-4648-842D-FD91C42A981A}"/>
              </a:ext>
            </a:extLst>
          </p:cNvPr>
          <p:cNvSpPr/>
          <p:nvPr/>
        </p:nvSpPr>
        <p:spPr>
          <a:xfrm>
            <a:off x="680317" y="4236325"/>
            <a:ext cx="8665702" cy="369332"/>
          </a:xfrm>
          <a:prstGeom prst="rect">
            <a:avLst/>
          </a:prstGeom>
        </p:spPr>
        <p:txBody>
          <a:bodyPr wrap="square">
            <a:spAutoFit/>
          </a:bodyPr>
          <a:lstStyle/>
          <a:p>
            <a:r>
              <a:rPr lang="en-US" dirty="0"/>
              <a:t>Rule should be 0.0.0.0/0 and the target should be your NAT gateway</a:t>
            </a:r>
          </a:p>
        </p:txBody>
      </p:sp>
      <p:sp>
        <p:nvSpPr>
          <p:cNvPr id="9" name="Rectangle 8">
            <a:extLst>
              <a:ext uri="{FF2B5EF4-FFF2-40B4-BE49-F238E27FC236}">
                <a16:creationId xmlns:a16="http://schemas.microsoft.com/office/drawing/2014/main" id="{5D266C04-0245-48E3-B479-3CD28795994C}"/>
              </a:ext>
            </a:extLst>
          </p:cNvPr>
          <p:cNvSpPr/>
          <p:nvPr/>
        </p:nvSpPr>
        <p:spPr>
          <a:xfrm>
            <a:off x="680317" y="4588800"/>
            <a:ext cx="10079832" cy="369332"/>
          </a:xfrm>
          <a:prstGeom prst="rect">
            <a:avLst/>
          </a:prstGeom>
        </p:spPr>
        <p:txBody>
          <a:bodyPr wrap="square">
            <a:spAutoFit/>
          </a:bodyPr>
          <a:lstStyle/>
          <a:p>
            <a:r>
              <a:rPr lang="en-US" dirty="0"/>
              <a:t>Comparison of NAT instance and NAT Gateway, let's check the documentation on this</a:t>
            </a:r>
          </a:p>
        </p:txBody>
      </p:sp>
      <p:sp>
        <p:nvSpPr>
          <p:cNvPr id="10" name="Rectangle 9">
            <a:extLst>
              <a:ext uri="{FF2B5EF4-FFF2-40B4-BE49-F238E27FC236}">
                <a16:creationId xmlns:a16="http://schemas.microsoft.com/office/drawing/2014/main" id="{FB4FB54C-0C1D-4D58-A5A0-E4545FF7C580}"/>
              </a:ext>
            </a:extLst>
          </p:cNvPr>
          <p:cNvSpPr/>
          <p:nvPr/>
        </p:nvSpPr>
        <p:spPr>
          <a:xfrm>
            <a:off x="680317" y="4939579"/>
            <a:ext cx="6011517" cy="369332"/>
          </a:xfrm>
          <a:prstGeom prst="rect">
            <a:avLst/>
          </a:prstGeom>
        </p:spPr>
        <p:txBody>
          <a:bodyPr wrap="none">
            <a:spAutoFit/>
          </a:bodyPr>
          <a:lstStyle/>
          <a:p>
            <a:r>
              <a:rPr lang="en-US" b="1" dirty="0"/>
              <a:t>Note :- You can use a NAT instance as a bastion server</a:t>
            </a:r>
          </a:p>
        </p:txBody>
      </p:sp>
    </p:spTree>
    <p:extLst>
      <p:ext uri="{BB962C8B-B14F-4D97-AF65-F5344CB8AC3E}">
        <p14:creationId xmlns:p14="http://schemas.microsoft.com/office/powerpoint/2010/main" val="34153490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a:t>Let’s Create our own custom VPC</a:t>
            </a:r>
            <a:endParaRPr lang="en-US" dirty="0"/>
          </a:p>
        </p:txBody>
      </p:sp>
      <p:pic>
        <p:nvPicPr>
          <p:cNvPr id="14" name="Picture 13">
            <a:extLst>
              <a:ext uri="{FF2B5EF4-FFF2-40B4-BE49-F238E27FC236}">
                <a16:creationId xmlns:a16="http://schemas.microsoft.com/office/drawing/2014/main" id="{D9087E21-D7A9-4335-A6E6-AAE1C9AB5000}"/>
              </a:ext>
            </a:extLst>
          </p:cNvPr>
          <p:cNvPicPr>
            <a:picLocks noChangeAspect="1"/>
          </p:cNvPicPr>
          <p:nvPr/>
        </p:nvPicPr>
        <p:blipFill>
          <a:blip r:embed="rId2"/>
          <a:stretch>
            <a:fillRect/>
          </a:stretch>
        </p:blipFill>
        <p:spPr>
          <a:xfrm>
            <a:off x="680321" y="2262581"/>
            <a:ext cx="10823609" cy="43721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386934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a:t>Let’s Create our own custom VPC</a:t>
            </a:r>
            <a:endParaRPr lang="en-US" dirty="0"/>
          </a:p>
        </p:txBody>
      </p:sp>
      <p:sp>
        <p:nvSpPr>
          <p:cNvPr id="3" name="Rectangle 2">
            <a:extLst>
              <a:ext uri="{FF2B5EF4-FFF2-40B4-BE49-F238E27FC236}">
                <a16:creationId xmlns:a16="http://schemas.microsoft.com/office/drawing/2014/main" id="{B1E2FA83-1FB6-4F4C-8680-9439B8BD5245}"/>
              </a:ext>
            </a:extLst>
          </p:cNvPr>
          <p:cNvSpPr/>
          <p:nvPr/>
        </p:nvSpPr>
        <p:spPr>
          <a:xfrm>
            <a:off x="680320" y="2106375"/>
            <a:ext cx="10186153" cy="369332"/>
          </a:xfrm>
          <a:prstGeom prst="rect">
            <a:avLst/>
          </a:prstGeom>
        </p:spPr>
        <p:txBody>
          <a:bodyPr wrap="square">
            <a:spAutoFit/>
          </a:bodyPr>
          <a:lstStyle/>
          <a:p>
            <a:r>
              <a:rPr lang="en-US"/>
              <a:t>You don't have to manage the nat gateway amazon does that for you</a:t>
            </a:r>
            <a:endParaRPr lang="en-US" dirty="0"/>
          </a:p>
        </p:txBody>
      </p:sp>
      <p:sp>
        <p:nvSpPr>
          <p:cNvPr id="4" name="Rectangle 3">
            <a:extLst>
              <a:ext uri="{FF2B5EF4-FFF2-40B4-BE49-F238E27FC236}">
                <a16:creationId xmlns:a16="http://schemas.microsoft.com/office/drawing/2014/main" id="{27F659AC-AD69-488D-A31E-746AE18144E6}"/>
              </a:ext>
            </a:extLst>
          </p:cNvPr>
          <p:cNvSpPr/>
          <p:nvPr/>
        </p:nvSpPr>
        <p:spPr>
          <a:xfrm>
            <a:off x="680319" y="2475707"/>
            <a:ext cx="9899075" cy="369332"/>
          </a:xfrm>
          <a:prstGeom prst="rect">
            <a:avLst/>
          </a:prstGeom>
        </p:spPr>
        <p:txBody>
          <a:bodyPr wrap="square">
            <a:spAutoFit/>
          </a:bodyPr>
          <a:lstStyle/>
          <a:p>
            <a:r>
              <a:rPr lang="en-US" dirty="0"/>
              <a:t>And NAT instance are placed behind the SG while Nat gateway are not placed behind a SG</a:t>
            </a:r>
          </a:p>
        </p:txBody>
      </p:sp>
      <p:sp>
        <p:nvSpPr>
          <p:cNvPr id="5" name="Rectangle 4">
            <a:extLst>
              <a:ext uri="{FF2B5EF4-FFF2-40B4-BE49-F238E27FC236}">
                <a16:creationId xmlns:a16="http://schemas.microsoft.com/office/drawing/2014/main" id="{251CDE8F-CB9C-4810-A91E-21E633094417}"/>
              </a:ext>
            </a:extLst>
          </p:cNvPr>
          <p:cNvSpPr/>
          <p:nvPr/>
        </p:nvSpPr>
        <p:spPr>
          <a:xfrm>
            <a:off x="680318" y="2845039"/>
            <a:ext cx="6096000" cy="430887"/>
          </a:xfrm>
          <a:prstGeom prst="rect">
            <a:avLst/>
          </a:prstGeom>
        </p:spPr>
        <p:txBody>
          <a:bodyPr>
            <a:spAutoFit/>
          </a:bodyPr>
          <a:lstStyle/>
          <a:p>
            <a:r>
              <a:rPr lang="en-US" sz="2200" b="1" dirty="0"/>
              <a:t>Access Control list</a:t>
            </a:r>
          </a:p>
        </p:txBody>
      </p:sp>
      <p:sp>
        <p:nvSpPr>
          <p:cNvPr id="6" name="Rectangle 5">
            <a:extLst>
              <a:ext uri="{FF2B5EF4-FFF2-40B4-BE49-F238E27FC236}">
                <a16:creationId xmlns:a16="http://schemas.microsoft.com/office/drawing/2014/main" id="{55106AAA-F308-4D54-AFD7-4E5B4DED08D7}"/>
              </a:ext>
            </a:extLst>
          </p:cNvPr>
          <p:cNvSpPr/>
          <p:nvPr/>
        </p:nvSpPr>
        <p:spPr>
          <a:xfrm>
            <a:off x="680317" y="3214371"/>
            <a:ext cx="10186155" cy="646331"/>
          </a:xfrm>
          <a:prstGeom prst="rect">
            <a:avLst/>
          </a:prstGeom>
        </p:spPr>
        <p:txBody>
          <a:bodyPr wrap="square">
            <a:spAutoFit/>
          </a:bodyPr>
          <a:lstStyle/>
          <a:p>
            <a:r>
              <a:rPr lang="en-US" dirty="0"/>
              <a:t>Network ACL what we have right now is the default ACL that was created when we created our first custom VPC and is allowing all traffic right now in and out</a:t>
            </a:r>
          </a:p>
        </p:txBody>
      </p:sp>
      <p:sp>
        <p:nvSpPr>
          <p:cNvPr id="7" name="Rectangle 6">
            <a:extLst>
              <a:ext uri="{FF2B5EF4-FFF2-40B4-BE49-F238E27FC236}">
                <a16:creationId xmlns:a16="http://schemas.microsoft.com/office/drawing/2014/main" id="{3C75E282-10A5-4553-82F3-3B08058AD110}"/>
              </a:ext>
            </a:extLst>
          </p:cNvPr>
          <p:cNvSpPr/>
          <p:nvPr/>
        </p:nvSpPr>
        <p:spPr>
          <a:xfrm>
            <a:off x="680316" y="3827353"/>
            <a:ext cx="5275803" cy="369332"/>
          </a:xfrm>
          <a:prstGeom prst="rect">
            <a:avLst/>
          </a:prstGeom>
        </p:spPr>
        <p:txBody>
          <a:bodyPr wrap="none">
            <a:spAutoFit/>
          </a:bodyPr>
          <a:lstStyle/>
          <a:p>
            <a:r>
              <a:rPr lang="en-US" dirty="0"/>
              <a:t>Right now both the subnets are associated with it</a:t>
            </a:r>
          </a:p>
        </p:txBody>
      </p:sp>
      <p:sp>
        <p:nvSpPr>
          <p:cNvPr id="9" name="Rectangle 8">
            <a:extLst>
              <a:ext uri="{FF2B5EF4-FFF2-40B4-BE49-F238E27FC236}">
                <a16:creationId xmlns:a16="http://schemas.microsoft.com/office/drawing/2014/main" id="{1E00994D-B38B-41DE-8C63-20E5CA6F1B70}"/>
              </a:ext>
            </a:extLst>
          </p:cNvPr>
          <p:cNvSpPr/>
          <p:nvPr/>
        </p:nvSpPr>
        <p:spPr>
          <a:xfrm>
            <a:off x="680315" y="4197664"/>
            <a:ext cx="4528804" cy="369332"/>
          </a:xfrm>
          <a:prstGeom prst="rect">
            <a:avLst/>
          </a:prstGeom>
        </p:spPr>
        <p:txBody>
          <a:bodyPr wrap="none">
            <a:spAutoFit/>
          </a:bodyPr>
          <a:lstStyle/>
          <a:p>
            <a:r>
              <a:rPr lang="en-US" dirty="0"/>
              <a:t>Rules are calculated in the series of rule #</a:t>
            </a:r>
          </a:p>
        </p:txBody>
      </p:sp>
      <p:sp>
        <p:nvSpPr>
          <p:cNvPr id="10" name="Rectangle 9">
            <a:extLst>
              <a:ext uri="{FF2B5EF4-FFF2-40B4-BE49-F238E27FC236}">
                <a16:creationId xmlns:a16="http://schemas.microsoft.com/office/drawing/2014/main" id="{4BA57407-2732-4F2F-B2F4-1E7137CCA09D}"/>
              </a:ext>
            </a:extLst>
          </p:cNvPr>
          <p:cNvSpPr/>
          <p:nvPr/>
        </p:nvSpPr>
        <p:spPr>
          <a:xfrm>
            <a:off x="680314" y="4529544"/>
            <a:ext cx="10186157" cy="646331"/>
          </a:xfrm>
          <a:prstGeom prst="rect">
            <a:avLst/>
          </a:prstGeom>
        </p:spPr>
        <p:txBody>
          <a:bodyPr wrap="square">
            <a:spAutoFit/>
          </a:bodyPr>
          <a:lstStyle/>
          <a:p>
            <a:r>
              <a:rPr lang="en-US" dirty="0"/>
              <a:t>Let's create a new NACL and deploy it within custom VPC and like SG they can deployed only with one VPC and they cannot span multiple VPC like SG</a:t>
            </a:r>
          </a:p>
        </p:txBody>
      </p:sp>
      <p:sp>
        <p:nvSpPr>
          <p:cNvPr id="11" name="Rectangle 10">
            <a:extLst>
              <a:ext uri="{FF2B5EF4-FFF2-40B4-BE49-F238E27FC236}">
                <a16:creationId xmlns:a16="http://schemas.microsoft.com/office/drawing/2014/main" id="{80C3F4AA-3B34-4F2F-A7E9-22B83135DEED}"/>
              </a:ext>
            </a:extLst>
          </p:cNvPr>
          <p:cNvSpPr/>
          <p:nvPr/>
        </p:nvSpPr>
        <p:spPr>
          <a:xfrm>
            <a:off x="680317" y="5114320"/>
            <a:ext cx="10494501" cy="646331"/>
          </a:xfrm>
          <a:prstGeom prst="rect">
            <a:avLst/>
          </a:prstGeom>
        </p:spPr>
        <p:txBody>
          <a:bodyPr wrap="square">
            <a:spAutoFit/>
          </a:bodyPr>
          <a:lstStyle/>
          <a:p>
            <a:r>
              <a:rPr lang="en-US" dirty="0"/>
              <a:t>By default with the default NACL everything is allowed wherein when you create a private NACL everything is denied by default.</a:t>
            </a:r>
          </a:p>
        </p:txBody>
      </p:sp>
      <p:sp>
        <p:nvSpPr>
          <p:cNvPr id="12" name="Rectangle 11">
            <a:extLst>
              <a:ext uri="{FF2B5EF4-FFF2-40B4-BE49-F238E27FC236}">
                <a16:creationId xmlns:a16="http://schemas.microsoft.com/office/drawing/2014/main" id="{5498CA46-FB2F-4165-8840-17292360A984}"/>
              </a:ext>
            </a:extLst>
          </p:cNvPr>
          <p:cNvSpPr/>
          <p:nvPr/>
        </p:nvSpPr>
        <p:spPr>
          <a:xfrm>
            <a:off x="680317" y="5723199"/>
            <a:ext cx="10186153" cy="369332"/>
          </a:xfrm>
          <a:prstGeom prst="rect">
            <a:avLst/>
          </a:prstGeom>
        </p:spPr>
        <p:txBody>
          <a:bodyPr wrap="square">
            <a:spAutoFit/>
          </a:bodyPr>
          <a:lstStyle/>
          <a:p>
            <a:r>
              <a:rPr lang="en-US" dirty="0"/>
              <a:t>Let's create a webserver from our public instance which is in our public subnet</a:t>
            </a:r>
          </a:p>
        </p:txBody>
      </p:sp>
      <p:sp>
        <p:nvSpPr>
          <p:cNvPr id="13" name="Rectangle 12">
            <a:extLst>
              <a:ext uri="{FF2B5EF4-FFF2-40B4-BE49-F238E27FC236}">
                <a16:creationId xmlns:a16="http://schemas.microsoft.com/office/drawing/2014/main" id="{A3497C77-73CB-419A-80AB-CFC5105935A5}"/>
              </a:ext>
            </a:extLst>
          </p:cNvPr>
          <p:cNvSpPr/>
          <p:nvPr/>
        </p:nvSpPr>
        <p:spPr>
          <a:xfrm>
            <a:off x="680314" y="6092531"/>
            <a:ext cx="9899080" cy="369332"/>
          </a:xfrm>
          <a:prstGeom prst="rect">
            <a:avLst/>
          </a:prstGeom>
        </p:spPr>
        <p:txBody>
          <a:bodyPr wrap="square">
            <a:spAutoFit/>
          </a:bodyPr>
          <a:lstStyle/>
          <a:p>
            <a:r>
              <a:rPr lang="en-US" dirty="0"/>
              <a:t>Associate a subnet with this private NACL, associate with the public subnet</a:t>
            </a:r>
          </a:p>
        </p:txBody>
      </p:sp>
    </p:spTree>
    <p:extLst>
      <p:ext uri="{BB962C8B-B14F-4D97-AF65-F5344CB8AC3E}">
        <p14:creationId xmlns:p14="http://schemas.microsoft.com/office/powerpoint/2010/main" val="5740040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a:t>Let’s Create our own custom VPC</a:t>
            </a:r>
            <a:endParaRPr lang="en-US" dirty="0"/>
          </a:p>
        </p:txBody>
      </p:sp>
      <p:sp>
        <p:nvSpPr>
          <p:cNvPr id="3" name="Rectangle 2">
            <a:extLst>
              <a:ext uri="{FF2B5EF4-FFF2-40B4-BE49-F238E27FC236}">
                <a16:creationId xmlns:a16="http://schemas.microsoft.com/office/drawing/2014/main" id="{B1E2FA83-1FB6-4F4C-8680-9439B8BD5245}"/>
              </a:ext>
            </a:extLst>
          </p:cNvPr>
          <p:cNvSpPr/>
          <p:nvPr/>
        </p:nvSpPr>
        <p:spPr>
          <a:xfrm>
            <a:off x="680320" y="2106375"/>
            <a:ext cx="10186153" cy="369332"/>
          </a:xfrm>
          <a:prstGeom prst="rect">
            <a:avLst/>
          </a:prstGeom>
        </p:spPr>
        <p:txBody>
          <a:bodyPr wrap="square">
            <a:spAutoFit/>
          </a:bodyPr>
          <a:lstStyle/>
          <a:p>
            <a:r>
              <a:rPr lang="en-US" dirty="0"/>
              <a:t>Create some rules</a:t>
            </a:r>
          </a:p>
        </p:txBody>
      </p:sp>
      <p:pic>
        <p:nvPicPr>
          <p:cNvPr id="14" name="Picture 13">
            <a:extLst>
              <a:ext uri="{FF2B5EF4-FFF2-40B4-BE49-F238E27FC236}">
                <a16:creationId xmlns:a16="http://schemas.microsoft.com/office/drawing/2014/main" id="{B39C25A2-252B-48C9-868D-4ABC6975E820}"/>
              </a:ext>
            </a:extLst>
          </p:cNvPr>
          <p:cNvPicPr>
            <a:picLocks noChangeAspect="1"/>
          </p:cNvPicPr>
          <p:nvPr/>
        </p:nvPicPr>
        <p:blipFill>
          <a:blip r:embed="rId2"/>
          <a:stretch>
            <a:fillRect/>
          </a:stretch>
        </p:blipFill>
        <p:spPr>
          <a:xfrm>
            <a:off x="801649" y="2582033"/>
            <a:ext cx="4557159" cy="2447925"/>
          </a:xfrm>
          <a:prstGeom prst="rect">
            <a:avLst/>
          </a:prstGeom>
        </p:spPr>
      </p:pic>
      <p:pic>
        <p:nvPicPr>
          <p:cNvPr id="16" name="Picture 15">
            <a:extLst>
              <a:ext uri="{FF2B5EF4-FFF2-40B4-BE49-F238E27FC236}">
                <a16:creationId xmlns:a16="http://schemas.microsoft.com/office/drawing/2014/main" id="{6913A8D1-9EC8-413B-8FE7-54E617478462}"/>
              </a:ext>
            </a:extLst>
          </p:cNvPr>
          <p:cNvPicPr>
            <a:picLocks noChangeAspect="1"/>
          </p:cNvPicPr>
          <p:nvPr/>
        </p:nvPicPr>
        <p:blipFill>
          <a:blip r:embed="rId3"/>
          <a:stretch>
            <a:fillRect/>
          </a:stretch>
        </p:blipFill>
        <p:spPr>
          <a:xfrm>
            <a:off x="5773396" y="2582033"/>
            <a:ext cx="6166967" cy="2447925"/>
          </a:xfrm>
          <a:prstGeom prst="rect">
            <a:avLst/>
          </a:prstGeom>
        </p:spPr>
      </p:pic>
      <p:sp>
        <p:nvSpPr>
          <p:cNvPr id="17" name="Rectangle 16">
            <a:extLst>
              <a:ext uri="{FF2B5EF4-FFF2-40B4-BE49-F238E27FC236}">
                <a16:creationId xmlns:a16="http://schemas.microsoft.com/office/drawing/2014/main" id="{D4869286-8196-4796-9C5B-21D0CC288C2A}"/>
              </a:ext>
            </a:extLst>
          </p:cNvPr>
          <p:cNvSpPr/>
          <p:nvPr/>
        </p:nvSpPr>
        <p:spPr>
          <a:xfrm>
            <a:off x="801649" y="5136284"/>
            <a:ext cx="6096000" cy="430887"/>
          </a:xfrm>
          <a:prstGeom prst="rect">
            <a:avLst/>
          </a:prstGeom>
        </p:spPr>
        <p:txBody>
          <a:bodyPr>
            <a:spAutoFit/>
          </a:bodyPr>
          <a:lstStyle/>
          <a:p>
            <a:r>
              <a:rPr lang="en-US" sz="2200" dirty="0"/>
              <a:t>What are Ephemeral port ?</a:t>
            </a:r>
          </a:p>
        </p:txBody>
      </p:sp>
      <p:sp>
        <p:nvSpPr>
          <p:cNvPr id="18" name="Rectangle 17">
            <a:extLst>
              <a:ext uri="{FF2B5EF4-FFF2-40B4-BE49-F238E27FC236}">
                <a16:creationId xmlns:a16="http://schemas.microsoft.com/office/drawing/2014/main" id="{0EC15808-2FAB-45B7-8343-298B4B4C08EA}"/>
              </a:ext>
            </a:extLst>
          </p:cNvPr>
          <p:cNvSpPr/>
          <p:nvPr/>
        </p:nvSpPr>
        <p:spPr>
          <a:xfrm>
            <a:off x="801648" y="5487528"/>
            <a:ext cx="10171152" cy="369332"/>
          </a:xfrm>
          <a:prstGeom prst="rect">
            <a:avLst/>
          </a:prstGeom>
        </p:spPr>
        <p:txBody>
          <a:bodyPr wrap="square">
            <a:spAutoFit/>
          </a:bodyPr>
          <a:lstStyle/>
          <a:p>
            <a:r>
              <a:rPr lang="en-US" dirty="0"/>
              <a:t>Check Wikipedia link for </a:t>
            </a:r>
            <a:r>
              <a:rPr lang="en-US" dirty="0" err="1"/>
              <a:t>Ephemral</a:t>
            </a:r>
            <a:r>
              <a:rPr lang="en-US" dirty="0"/>
              <a:t> port and the amazon documentation for Ephemeral port</a:t>
            </a:r>
          </a:p>
        </p:txBody>
      </p:sp>
    </p:spTree>
    <p:extLst>
      <p:ext uri="{BB962C8B-B14F-4D97-AF65-F5344CB8AC3E}">
        <p14:creationId xmlns:p14="http://schemas.microsoft.com/office/powerpoint/2010/main" val="18177723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a:t>Let’s Create our own custom VPC</a:t>
            </a:r>
            <a:endParaRPr lang="en-US" dirty="0"/>
          </a:p>
        </p:txBody>
      </p:sp>
      <p:sp>
        <p:nvSpPr>
          <p:cNvPr id="3" name="Rectangle 2">
            <a:extLst>
              <a:ext uri="{FF2B5EF4-FFF2-40B4-BE49-F238E27FC236}">
                <a16:creationId xmlns:a16="http://schemas.microsoft.com/office/drawing/2014/main" id="{B1E2FA83-1FB6-4F4C-8680-9439B8BD5245}"/>
              </a:ext>
            </a:extLst>
          </p:cNvPr>
          <p:cNvSpPr/>
          <p:nvPr/>
        </p:nvSpPr>
        <p:spPr>
          <a:xfrm>
            <a:off x="680320" y="2106375"/>
            <a:ext cx="10186153" cy="646331"/>
          </a:xfrm>
          <a:prstGeom prst="rect">
            <a:avLst/>
          </a:prstGeom>
        </p:spPr>
        <p:txBody>
          <a:bodyPr wrap="square">
            <a:spAutoFit/>
          </a:bodyPr>
          <a:lstStyle/>
          <a:p>
            <a:r>
              <a:rPr lang="en-US" dirty="0"/>
              <a:t>Let's play with NACL now and let's deny the same rule at a higher rule # and you will see that it would work</a:t>
            </a:r>
          </a:p>
        </p:txBody>
      </p:sp>
      <p:sp>
        <p:nvSpPr>
          <p:cNvPr id="4" name="Rectangle 3">
            <a:extLst>
              <a:ext uri="{FF2B5EF4-FFF2-40B4-BE49-F238E27FC236}">
                <a16:creationId xmlns:a16="http://schemas.microsoft.com/office/drawing/2014/main" id="{2831D4FD-4D8A-4033-BD95-4C8338D6C5B0}"/>
              </a:ext>
            </a:extLst>
          </p:cNvPr>
          <p:cNvSpPr/>
          <p:nvPr/>
        </p:nvSpPr>
        <p:spPr>
          <a:xfrm>
            <a:off x="680319" y="2673170"/>
            <a:ext cx="10186153" cy="646331"/>
          </a:xfrm>
          <a:prstGeom prst="rect">
            <a:avLst/>
          </a:prstGeom>
        </p:spPr>
        <p:txBody>
          <a:bodyPr wrap="square">
            <a:spAutoFit/>
          </a:bodyPr>
          <a:lstStyle/>
          <a:p>
            <a:r>
              <a:rPr lang="en-US" dirty="0"/>
              <a:t>However if you change the deny rule to a lower rule # this would work as the rules are calculated in a series lowest rule # has the highest priority</a:t>
            </a:r>
          </a:p>
        </p:txBody>
      </p:sp>
      <p:sp>
        <p:nvSpPr>
          <p:cNvPr id="5" name="Rectangle 4">
            <a:extLst>
              <a:ext uri="{FF2B5EF4-FFF2-40B4-BE49-F238E27FC236}">
                <a16:creationId xmlns:a16="http://schemas.microsoft.com/office/drawing/2014/main" id="{D0D1A23B-80FD-498F-A0D2-9568E8859DB1}"/>
              </a:ext>
            </a:extLst>
          </p:cNvPr>
          <p:cNvSpPr/>
          <p:nvPr/>
        </p:nvSpPr>
        <p:spPr>
          <a:xfrm>
            <a:off x="680319" y="3319501"/>
            <a:ext cx="10047932" cy="646331"/>
          </a:xfrm>
          <a:prstGeom prst="rect">
            <a:avLst/>
          </a:prstGeom>
        </p:spPr>
        <p:txBody>
          <a:bodyPr wrap="square">
            <a:spAutoFit/>
          </a:bodyPr>
          <a:lstStyle/>
          <a:p>
            <a:r>
              <a:rPr lang="en-US" b="1" dirty="0"/>
              <a:t>Note :- NACL can be associated with multiple subnets what this means is that these can span multiple AZ</a:t>
            </a:r>
          </a:p>
        </p:txBody>
      </p:sp>
      <p:pic>
        <p:nvPicPr>
          <p:cNvPr id="7" name="Picture 6">
            <a:extLst>
              <a:ext uri="{FF2B5EF4-FFF2-40B4-BE49-F238E27FC236}">
                <a16:creationId xmlns:a16="http://schemas.microsoft.com/office/drawing/2014/main" id="{4FF7DD9F-C446-48DD-B248-9E0085BB501A}"/>
              </a:ext>
            </a:extLst>
          </p:cNvPr>
          <p:cNvPicPr>
            <a:picLocks noChangeAspect="1"/>
          </p:cNvPicPr>
          <p:nvPr/>
        </p:nvPicPr>
        <p:blipFill>
          <a:blip r:embed="rId2"/>
          <a:stretch>
            <a:fillRect/>
          </a:stretch>
        </p:blipFill>
        <p:spPr>
          <a:xfrm>
            <a:off x="680319" y="4158505"/>
            <a:ext cx="11372850" cy="2390047"/>
          </a:xfrm>
          <a:prstGeom prst="rect">
            <a:avLst/>
          </a:prstGeom>
        </p:spPr>
      </p:pic>
    </p:spTree>
    <p:extLst>
      <p:ext uri="{BB962C8B-B14F-4D97-AF65-F5344CB8AC3E}">
        <p14:creationId xmlns:p14="http://schemas.microsoft.com/office/powerpoint/2010/main" val="24656333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a:t>Let’s Create our own custom VPC</a:t>
            </a:r>
            <a:endParaRPr lang="en-US" dirty="0"/>
          </a:p>
        </p:txBody>
      </p:sp>
      <p:pic>
        <p:nvPicPr>
          <p:cNvPr id="8" name="Picture 7">
            <a:extLst>
              <a:ext uri="{FF2B5EF4-FFF2-40B4-BE49-F238E27FC236}">
                <a16:creationId xmlns:a16="http://schemas.microsoft.com/office/drawing/2014/main" id="{FC60DD8C-42C2-49FF-8989-3941E2296DA5}"/>
              </a:ext>
            </a:extLst>
          </p:cNvPr>
          <p:cNvPicPr>
            <a:picLocks noChangeAspect="1"/>
          </p:cNvPicPr>
          <p:nvPr/>
        </p:nvPicPr>
        <p:blipFill>
          <a:blip r:embed="rId2"/>
          <a:stretch>
            <a:fillRect/>
          </a:stretch>
        </p:blipFill>
        <p:spPr>
          <a:xfrm>
            <a:off x="438150" y="2073349"/>
            <a:ext cx="11315700" cy="4080797"/>
          </a:xfrm>
          <a:prstGeom prst="rect">
            <a:avLst/>
          </a:prstGeom>
        </p:spPr>
      </p:pic>
      <p:sp>
        <p:nvSpPr>
          <p:cNvPr id="9" name="Rectangle 8">
            <a:extLst>
              <a:ext uri="{FF2B5EF4-FFF2-40B4-BE49-F238E27FC236}">
                <a16:creationId xmlns:a16="http://schemas.microsoft.com/office/drawing/2014/main" id="{3471092F-B1D9-462A-A98F-D40968D3FAD2}"/>
              </a:ext>
            </a:extLst>
          </p:cNvPr>
          <p:cNvSpPr/>
          <p:nvPr/>
        </p:nvSpPr>
        <p:spPr>
          <a:xfrm>
            <a:off x="318176" y="6306511"/>
            <a:ext cx="5431295" cy="369332"/>
          </a:xfrm>
          <a:prstGeom prst="rect">
            <a:avLst/>
          </a:prstGeom>
        </p:spPr>
        <p:txBody>
          <a:bodyPr wrap="none">
            <a:spAutoFit/>
          </a:bodyPr>
          <a:lstStyle/>
          <a:p>
            <a:r>
              <a:rPr lang="en-US" dirty="0"/>
              <a:t>Note :- Do allow </a:t>
            </a:r>
            <a:r>
              <a:rPr lang="en-US" dirty="0" err="1"/>
              <a:t>ephemral</a:t>
            </a:r>
            <a:r>
              <a:rPr lang="en-US" dirty="0"/>
              <a:t> ports on outbound rules</a:t>
            </a:r>
          </a:p>
        </p:txBody>
      </p:sp>
    </p:spTree>
    <p:extLst>
      <p:ext uri="{BB962C8B-B14F-4D97-AF65-F5344CB8AC3E}">
        <p14:creationId xmlns:p14="http://schemas.microsoft.com/office/powerpoint/2010/main" val="13652880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a:t>Let’s Create our own custom VPC</a:t>
            </a:r>
            <a:endParaRPr lang="en-US" dirty="0"/>
          </a:p>
        </p:txBody>
      </p:sp>
      <p:sp>
        <p:nvSpPr>
          <p:cNvPr id="3" name="Rectangle 2">
            <a:extLst>
              <a:ext uri="{FF2B5EF4-FFF2-40B4-BE49-F238E27FC236}">
                <a16:creationId xmlns:a16="http://schemas.microsoft.com/office/drawing/2014/main" id="{EDB88E84-D660-4641-9957-FF571138058C}"/>
              </a:ext>
            </a:extLst>
          </p:cNvPr>
          <p:cNvSpPr/>
          <p:nvPr/>
        </p:nvSpPr>
        <p:spPr>
          <a:xfrm>
            <a:off x="680321" y="2170445"/>
            <a:ext cx="4095993" cy="430887"/>
          </a:xfrm>
          <a:prstGeom prst="rect">
            <a:avLst/>
          </a:prstGeom>
        </p:spPr>
        <p:txBody>
          <a:bodyPr wrap="none">
            <a:spAutoFit/>
          </a:bodyPr>
          <a:lstStyle/>
          <a:p>
            <a:r>
              <a:rPr lang="en-US" sz="2200" dirty="0"/>
              <a:t>Load balancer and Custom VPC</a:t>
            </a:r>
          </a:p>
        </p:txBody>
      </p:sp>
      <p:sp>
        <p:nvSpPr>
          <p:cNvPr id="4" name="Rectangle 3">
            <a:extLst>
              <a:ext uri="{FF2B5EF4-FFF2-40B4-BE49-F238E27FC236}">
                <a16:creationId xmlns:a16="http://schemas.microsoft.com/office/drawing/2014/main" id="{35859741-6A43-4A0F-93FC-F5D6EEC2461D}"/>
              </a:ext>
            </a:extLst>
          </p:cNvPr>
          <p:cNvSpPr/>
          <p:nvPr/>
        </p:nvSpPr>
        <p:spPr>
          <a:xfrm>
            <a:off x="884951" y="2568279"/>
            <a:ext cx="10538334" cy="369332"/>
          </a:xfrm>
          <a:prstGeom prst="rect">
            <a:avLst/>
          </a:prstGeom>
        </p:spPr>
        <p:txBody>
          <a:bodyPr wrap="none">
            <a:spAutoFit/>
          </a:bodyPr>
          <a:lstStyle/>
          <a:p>
            <a:r>
              <a:rPr lang="en-US" dirty="0"/>
              <a:t>We will create an Application Load balancer, and we would try to create one within the custom VPC</a:t>
            </a:r>
          </a:p>
        </p:txBody>
      </p:sp>
      <p:sp>
        <p:nvSpPr>
          <p:cNvPr id="6" name="Rectangle 5">
            <a:extLst>
              <a:ext uri="{FF2B5EF4-FFF2-40B4-BE49-F238E27FC236}">
                <a16:creationId xmlns:a16="http://schemas.microsoft.com/office/drawing/2014/main" id="{07F3FB3A-F26C-404B-8540-865A9ED94DF3}"/>
              </a:ext>
            </a:extLst>
          </p:cNvPr>
          <p:cNvSpPr/>
          <p:nvPr/>
        </p:nvSpPr>
        <p:spPr>
          <a:xfrm>
            <a:off x="884951" y="2908738"/>
            <a:ext cx="10538334" cy="1200329"/>
          </a:xfrm>
          <a:prstGeom prst="rect">
            <a:avLst/>
          </a:prstGeom>
        </p:spPr>
        <p:txBody>
          <a:bodyPr wrap="square">
            <a:spAutoFit/>
          </a:bodyPr>
          <a:lstStyle/>
          <a:p>
            <a:r>
              <a:rPr lang="en-US" dirty="0"/>
              <a:t>In order to use the load balancer it should be done within two or more AZ that essentially means two or more subnets.</a:t>
            </a:r>
          </a:p>
          <a:p>
            <a:r>
              <a:rPr lang="en-US" dirty="0"/>
              <a:t>Make sure that these are public subnets in case you will select a private subnet you will get a warning message</a:t>
            </a:r>
          </a:p>
        </p:txBody>
      </p:sp>
      <p:sp>
        <p:nvSpPr>
          <p:cNvPr id="7" name="Rectangle 6">
            <a:extLst>
              <a:ext uri="{FF2B5EF4-FFF2-40B4-BE49-F238E27FC236}">
                <a16:creationId xmlns:a16="http://schemas.microsoft.com/office/drawing/2014/main" id="{6CF52CF7-E718-41C7-A244-7A8AFD477C6B}"/>
              </a:ext>
            </a:extLst>
          </p:cNvPr>
          <p:cNvSpPr/>
          <p:nvPr/>
        </p:nvSpPr>
        <p:spPr>
          <a:xfrm>
            <a:off x="680321" y="4109067"/>
            <a:ext cx="1882247" cy="430887"/>
          </a:xfrm>
          <a:prstGeom prst="rect">
            <a:avLst/>
          </a:prstGeom>
        </p:spPr>
        <p:txBody>
          <a:bodyPr wrap="none">
            <a:spAutoFit/>
          </a:bodyPr>
          <a:lstStyle/>
          <a:p>
            <a:r>
              <a:rPr lang="en-US" sz="2200" dirty="0"/>
              <a:t>VPC flow logs</a:t>
            </a:r>
          </a:p>
        </p:txBody>
      </p:sp>
      <p:pic>
        <p:nvPicPr>
          <p:cNvPr id="10" name="Picture 9">
            <a:extLst>
              <a:ext uri="{FF2B5EF4-FFF2-40B4-BE49-F238E27FC236}">
                <a16:creationId xmlns:a16="http://schemas.microsoft.com/office/drawing/2014/main" id="{B50A0CAB-1852-4D8D-8F09-1A66DF13D539}"/>
              </a:ext>
            </a:extLst>
          </p:cNvPr>
          <p:cNvPicPr>
            <a:picLocks noChangeAspect="1"/>
          </p:cNvPicPr>
          <p:nvPr/>
        </p:nvPicPr>
        <p:blipFill>
          <a:blip r:embed="rId2"/>
          <a:stretch>
            <a:fillRect/>
          </a:stretch>
        </p:blipFill>
        <p:spPr>
          <a:xfrm>
            <a:off x="2290319" y="4567518"/>
            <a:ext cx="7419975" cy="2098567"/>
          </a:xfrm>
          <a:prstGeom prst="rect">
            <a:avLst/>
          </a:prstGeom>
        </p:spPr>
      </p:pic>
    </p:spTree>
    <p:extLst>
      <p:ext uri="{BB962C8B-B14F-4D97-AF65-F5344CB8AC3E}">
        <p14:creationId xmlns:p14="http://schemas.microsoft.com/office/powerpoint/2010/main" val="39788289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a:t>Let’s Create our own custom VPC</a:t>
            </a:r>
            <a:endParaRPr lang="en-US" dirty="0"/>
          </a:p>
        </p:txBody>
      </p:sp>
      <p:sp>
        <p:nvSpPr>
          <p:cNvPr id="3" name="Rectangle 2">
            <a:extLst>
              <a:ext uri="{FF2B5EF4-FFF2-40B4-BE49-F238E27FC236}">
                <a16:creationId xmlns:a16="http://schemas.microsoft.com/office/drawing/2014/main" id="{EDB88E84-D660-4641-9957-FF571138058C}"/>
              </a:ext>
            </a:extLst>
          </p:cNvPr>
          <p:cNvSpPr/>
          <p:nvPr/>
        </p:nvSpPr>
        <p:spPr>
          <a:xfrm>
            <a:off x="680321" y="2248625"/>
            <a:ext cx="3657600" cy="430887"/>
          </a:xfrm>
          <a:prstGeom prst="rect">
            <a:avLst/>
          </a:prstGeom>
        </p:spPr>
        <p:txBody>
          <a:bodyPr wrap="square">
            <a:spAutoFit/>
          </a:bodyPr>
          <a:lstStyle/>
          <a:p>
            <a:r>
              <a:rPr lang="en-US" sz="2200" dirty="0"/>
              <a:t>VPC flow logs</a:t>
            </a:r>
          </a:p>
        </p:txBody>
      </p:sp>
      <p:sp>
        <p:nvSpPr>
          <p:cNvPr id="4" name="Rectangle 3">
            <a:extLst>
              <a:ext uri="{FF2B5EF4-FFF2-40B4-BE49-F238E27FC236}">
                <a16:creationId xmlns:a16="http://schemas.microsoft.com/office/drawing/2014/main" id="{35859741-6A43-4A0F-93FC-F5D6EEC2461D}"/>
              </a:ext>
            </a:extLst>
          </p:cNvPr>
          <p:cNvSpPr/>
          <p:nvPr/>
        </p:nvSpPr>
        <p:spPr>
          <a:xfrm>
            <a:off x="884951" y="2568279"/>
            <a:ext cx="7877478" cy="369332"/>
          </a:xfrm>
          <a:prstGeom prst="rect">
            <a:avLst/>
          </a:prstGeom>
        </p:spPr>
        <p:txBody>
          <a:bodyPr wrap="none">
            <a:spAutoFit/>
          </a:bodyPr>
          <a:lstStyle/>
          <a:p>
            <a:r>
              <a:rPr lang="en-US" dirty="0"/>
              <a:t>It is essentially monitoring all the network traffic to and </a:t>
            </a:r>
            <a:r>
              <a:rPr lang="en-US" dirty="0" err="1"/>
              <a:t>fro</a:t>
            </a:r>
            <a:r>
              <a:rPr lang="en-US" dirty="0"/>
              <a:t> from your ENI</a:t>
            </a:r>
          </a:p>
        </p:txBody>
      </p:sp>
      <p:pic>
        <p:nvPicPr>
          <p:cNvPr id="8" name="Picture 7">
            <a:extLst>
              <a:ext uri="{FF2B5EF4-FFF2-40B4-BE49-F238E27FC236}">
                <a16:creationId xmlns:a16="http://schemas.microsoft.com/office/drawing/2014/main" id="{7A414263-A2E7-4301-AD87-A721ED4F531B}"/>
              </a:ext>
            </a:extLst>
          </p:cNvPr>
          <p:cNvPicPr>
            <a:picLocks noChangeAspect="1"/>
          </p:cNvPicPr>
          <p:nvPr/>
        </p:nvPicPr>
        <p:blipFill>
          <a:blip r:embed="rId2"/>
          <a:stretch>
            <a:fillRect/>
          </a:stretch>
        </p:blipFill>
        <p:spPr>
          <a:xfrm>
            <a:off x="1604234" y="2881364"/>
            <a:ext cx="7362825" cy="1392924"/>
          </a:xfrm>
          <a:prstGeom prst="rect">
            <a:avLst/>
          </a:prstGeom>
        </p:spPr>
      </p:pic>
      <p:sp>
        <p:nvSpPr>
          <p:cNvPr id="9" name="Rectangle 8">
            <a:extLst>
              <a:ext uri="{FF2B5EF4-FFF2-40B4-BE49-F238E27FC236}">
                <a16:creationId xmlns:a16="http://schemas.microsoft.com/office/drawing/2014/main" id="{65CEBBB6-0966-419C-BF4C-CFC93231A9FF}"/>
              </a:ext>
            </a:extLst>
          </p:cNvPr>
          <p:cNvSpPr/>
          <p:nvPr/>
        </p:nvSpPr>
        <p:spPr>
          <a:xfrm>
            <a:off x="884951" y="4402707"/>
            <a:ext cx="4844596" cy="369332"/>
          </a:xfrm>
          <a:prstGeom prst="rect">
            <a:avLst/>
          </a:prstGeom>
        </p:spPr>
        <p:txBody>
          <a:bodyPr wrap="none">
            <a:spAutoFit/>
          </a:bodyPr>
          <a:lstStyle/>
          <a:p>
            <a:r>
              <a:rPr lang="en-US" dirty="0"/>
              <a:t>In order to create a flow log at the VPC level</a:t>
            </a:r>
          </a:p>
        </p:txBody>
      </p:sp>
      <p:pic>
        <p:nvPicPr>
          <p:cNvPr id="12" name="Picture 11">
            <a:extLst>
              <a:ext uri="{FF2B5EF4-FFF2-40B4-BE49-F238E27FC236}">
                <a16:creationId xmlns:a16="http://schemas.microsoft.com/office/drawing/2014/main" id="{BC20D563-97D0-4307-BD1E-1314203B896D}"/>
              </a:ext>
            </a:extLst>
          </p:cNvPr>
          <p:cNvPicPr>
            <a:picLocks noChangeAspect="1"/>
          </p:cNvPicPr>
          <p:nvPr/>
        </p:nvPicPr>
        <p:blipFill>
          <a:blip r:embed="rId3"/>
          <a:stretch>
            <a:fillRect/>
          </a:stretch>
        </p:blipFill>
        <p:spPr>
          <a:xfrm>
            <a:off x="1132758" y="4757423"/>
            <a:ext cx="2752725" cy="1963921"/>
          </a:xfrm>
          <a:prstGeom prst="rect">
            <a:avLst/>
          </a:prstGeom>
        </p:spPr>
      </p:pic>
    </p:spTree>
    <p:extLst>
      <p:ext uri="{BB962C8B-B14F-4D97-AF65-F5344CB8AC3E}">
        <p14:creationId xmlns:p14="http://schemas.microsoft.com/office/powerpoint/2010/main" val="16321110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a:t>Let’s Create our own custom VPC</a:t>
            </a:r>
            <a:endParaRPr lang="en-US" dirty="0"/>
          </a:p>
        </p:txBody>
      </p:sp>
      <p:sp>
        <p:nvSpPr>
          <p:cNvPr id="3" name="Rectangle 2">
            <a:extLst>
              <a:ext uri="{FF2B5EF4-FFF2-40B4-BE49-F238E27FC236}">
                <a16:creationId xmlns:a16="http://schemas.microsoft.com/office/drawing/2014/main" id="{EDB88E84-D660-4641-9957-FF571138058C}"/>
              </a:ext>
            </a:extLst>
          </p:cNvPr>
          <p:cNvSpPr/>
          <p:nvPr/>
        </p:nvSpPr>
        <p:spPr>
          <a:xfrm>
            <a:off x="680321" y="2248625"/>
            <a:ext cx="3657600" cy="430887"/>
          </a:xfrm>
          <a:prstGeom prst="rect">
            <a:avLst/>
          </a:prstGeom>
        </p:spPr>
        <p:txBody>
          <a:bodyPr wrap="square">
            <a:spAutoFit/>
          </a:bodyPr>
          <a:lstStyle/>
          <a:p>
            <a:r>
              <a:rPr lang="en-US" sz="2200" dirty="0"/>
              <a:t>VPC flow logs</a:t>
            </a:r>
          </a:p>
        </p:txBody>
      </p:sp>
      <p:pic>
        <p:nvPicPr>
          <p:cNvPr id="6" name="Picture 5">
            <a:extLst>
              <a:ext uri="{FF2B5EF4-FFF2-40B4-BE49-F238E27FC236}">
                <a16:creationId xmlns:a16="http://schemas.microsoft.com/office/drawing/2014/main" id="{75CB1142-94C3-46D4-B766-8B3A85ABA3C9}"/>
              </a:ext>
            </a:extLst>
          </p:cNvPr>
          <p:cNvPicPr>
            <a:picLocks noChangeAspect="1"/>
          </p:cNvPicPr>
          <p:nvPr/>
        </p:nvPicPr>
        <p:blipFill>
          <a:blip r:embed="rId2"/>
          <a:stretch>
            <a:fillRect/>
          </a:stretch>
        </p:blipFill>
        <p:spPr>
          <a:xfrm>
            <a:off x="1454002" y="2679512"/>
            <a:ext cx="7391400" cy="2301941"/>
          </a:xfrm>
          <a:prstGeom prst="rect">
            <a:avLst/>
          </a:prstGeom>
        </p:spPr>
      </p:pic>
      <p:sp>
        <p:nvSpPr>
          <p:cNvPr id="7" name="Rectangle 6">
            <a:extLst>
              <a:ext uri="{FF2B5EF4-FFF2-40B4-BE49-F238E27FC236}">
                <a16:creationId xmlns:a16="http://schemas.microsoft.com/office/drawing/2014/main" id="{F8DDB956-3DCA-4797-AA3B-AA02CDA0F849}"/>
              </a:ext>
            </a:extLst>
          </p:cNvPr>
          <p:cNvSpPr/>
          <p:nvPr/>
        </p:nvSpPr>
        <p:spPr>
          <a:xfrm>
            <a:off x="921489" y="4981453"/>
            <a:ext cx="8924260" cy="369332"/>
          </a:xfrm>
          <a:prstGeom prst="rect">
            <a:avLst/>
          </a:prstGeom>
        </p:spPr>
        <p:txBody>
          <a:bodyPr wrap="square">
            <a:spAutoFit/>
          </a:bodyPr>
          <a:lstStyle/>
          <a:p>
            <a:r>
              <a:rPr lang="en-US" dirty="0"/>
              <a:t>You have to create a role for flow log and we have to create a flow log role</a:t>
            </a:r>
          </a:p>
        </p:txBody>
      </p:sp>
      <p:sp>
        <p:nvSpPr>
          <p:cNvPr id="10" name="Rectangle 9">
            <a:extLst>
              <a:ext uri="{FF2B5EF4-FFF2-40B4-BE49-F238E27FC236}">
                <a16:creationId xmlns:a16="http://schemas.microsoft.com/office/drawing/2014/main" id="{6BD9E6FB-D0E5-4292-9886-051744B91DF0}"/>
              </a:ext>
            </a:extLst>
          </p:cNvPr>
          <p:cNvSpPr/>
          <p:nvPr/>
        </p:nvSpPr>
        <p:spPr>
          <a:xfrm>
            <a:off x="921488" y="5274877"/>
            <a:ext cx="8722241" cy="369332"/>
          </a:xfrm>
          <a:prstGeom prst="rect">
            <a:avLst/>
          </a:prstGeom>
        </p:spPr>
        <p:txBody>
          <a:bodyPr wrap="square">
            <a:spAutoFit/>
          </a:bodyPr>
          <a:lstStyle/>
          <a:p>
            <a:r>
              <a:rPr lang="en-US" dirty="0"/>
              <a:t>We have to create a flow log  group and that can be done from </a:t>
            </a:r>
            <a:r>
              <a:rPr lang="en-US" dirty="0" err="1"/>
              <a:t>cloudwatch</a:t>
            </a:r>
            <a:endParaRPr lang="en-US" dirty="0"/>
          </a:p>
        </p:txBody>
      </p:sp>
    </p:spTree>
    <p:extLst>
      <p:ext uri="{BB962C8B-B14F-4D97-AF65-F5344CB8AC3E}">
        <p14:creationId xmlns:p14="http://schemas.microsoft.com/office/powerpoint/2010/main" val="1360760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Route 53</a:t>
            </a:r>
          </a:p>
        </p:txBody>
      </p:sp>
      <p:sp>
        <p:nvSpPr>
          <p:cNvPr id="5" name="Rectangle 4">
            <a:extLst>
              <a:ext uri="{FF2B5EF4-FFF2-40B4-BE49-F238E27FC236}">
                <a16:creationId xmlns:a16="http://schemas.microsoft.com/office/drawing/2014/main" id="{22589277-9E4B-4F11-B8C5-7D98D13AD288}"/>
              </a:ext>
            </a:extLst>
          </p:cNvPr>
          <p:cNvSpPr/>
          <p:nvPr/>
        </p:nvSpPr>
        <p:spPr>
          <a:xfrm>
            <a:off x="664769" y="2088741"/>
            <a:ext cx="9787035" cy="646331"/>
          </a:xfrm>
          <a:prstGeom prst="rect">
            <a:avLst/>
          </a:prstGeom>
        </p:spPr>
        <p:txBody>
          <a:bodyPr wrap="square">
            <a:spAutoFit/>
          </a:bodyPr>
          <a:lstStyle/>
          <a:p>
            <a:r>
              <a:rPr lang="en-US" dirty="0"/>
              <a:t>TTL :- Time in seconds for which the DNS records would be cached either on the resolving server or on the local PC</a:t>
            </a:r>
          </a:p>
        </p:txBody>
      </p:sp>
      <p:sp>
        <p:nvSpPr>
          <p:cNvPr id="6" name="Rectangle 5">
            <a:extLst>
              <a:ext uri="{FF2B5EF4-FFF2-40B4-BE49-F238E27FC236}">
                <a16:creationId xmlns:a16="http://schemas.microsoft.com/office/drawing/2014/main" id="{F09F6CA5-5D27-4378-8B83-B67E137A4472}"/>
              </a:ext>
            </a:extLst>
          </p:cNvPr>
          <p:cNvSpPr/>
          <p:nvPr/>
        </p:nvSpPr>
        <p:spPr>
          <a:xfrm>
            <a:off x="680319" y="2735072"/>
            <a:ext cx="9409979" cy="369332"/>
          </a:xfrm>
          <a:prstGeom prst="rect">
            <a:avLst/>
          </a:prstGeom>
        </p:spPr>
        <p:txBody>
          <a:bodyPr wrap="square">
            <a:spAutoFit/>
          </a:bodyPr>
          <a:lstStyle/>
          <a:p>
            <a:r>
              <a:rPr lang="en-US" dirty="0"/>
              <a:t>So special care should be taken while changing over these names</a:t>
            </a:r>
          </a:p>
        </p:txBody>
      </p:sp>
      <p:sp>
        <p:nvSpPr>
          <p:cNvPr id="7" name="Rectangle 6">
            <a:extLst>
              <a:ext uri="{FF2B5EF4-FFF2-40B4-BE49-F238E27FC236}">
                <a16:creationId xmlns:a16="http://schemas.microsoft.com/office/drawing/2014/main" id="{6FED4FA0-BE41-434D-B9A5-9AC11E95C06D}"/>
              </a:ext>
            </a:extLst>
          </p:cNvPr>
          <p:cNvSpPr/>
          <p:nvPr/>
        </p:nvSpPr>
        <p:spPr>
          <a:xfrm>
            <a:off x="664769" y="3104404"/>
            <a:ext cx="10824108" cy="646331"/>
          </a:xfrm>
          <a:prstGeom prst="rect">
            <a:avLst/>
          </a:prstGeom>
        </p:spPr>
        <p:txBody>
          <a:bodyPr wrap="square">
            <a:spAutoFit/>
          </a:bodyPr>
          <a:lstStyle/>
          <a:p>
            <a:r>
              <a:rPr lang="en-US" dirty="0"/>
              <a:t>So before the migration you should reduce the TTL so the PC does not have the old cached entry for the site that is being migrated</a:t>
            </a:r>
          </a:p>
        </p:txBody>
      </p:sp>
      <p:sp>
        <p:nvSpPr>
          <p:cNvPr id="15" name="Rectangle 14">
            <a:extLst>
              <a:ext uri="{FF2B5EF4-FFF2-40B4-BE49-F238E27FC236}">
                <a16:creationId xmlns:a16="http://schemas.microsoft.com/office/drawing/2014/main" id="{BB3D3FB9-C184-4CCF-B265-D23D78D7F96E}"/>
              </a:ext>
            </a:extLst>
          </p:cNvPr>
          <p:cNvSpPr/>
          <p:nvPr/>
        </p:nvSpPr>
        <p:spPr>
          <a:xfrm>
            <a:off x="680319" y="3715020"/>
            <a:ext cx="5045227" cy="369332"/>
          </a:xfrm>
          <a:prstGeom prst="rect">
            <a:avLst/>
          </a:prstGeom>
        </p:spPr>
        <p:txBody>
          <a:bodyPr wrap="none">
            <a:spAutoFit/>
          </a:bodyPr>
          <a:lstStyle/>
          <a:p>
            <a:r>
              <a:rPr lang="en-US" dirty="0"/>
              <a:t>CNAME :- Resolve one domain name to another</a:t>
            </a:r>
          </a:p>
        </p:txBody>
      </p:sp>
      <p:sp>
        <p:nvSpPr>
          <p:cNvPr id="16" name="Rectangle 15">
            <a:extLst>
              <a:ext uri="{FF2B5EF4-FFF2-40B4-BE49-F238E27FC236}">
                <a16:creationId xmlns:a16="http://schemas.microsoft.com/office/drawing/2014/main" id="{456006F0-650E-4B68-9B69-A49D875C42E5}"/>
              </a:ext>
            </a:extLst>
          </p:cNvPr>
          <p:cNvSpPr/>
          <p:nvPr/>
        </p:nvSpPr>
        <p:spPr>
          <a:xfrm>
            <a:off x="680318" y="4040748"/>
            <a:ext cx="10664621" cy="369332"/>
          </a:xfrm>
          <a:prstGeom prst="rect">
            <a:avLst/>
          </a:prstGeom>
        </p:spPr>
        <p:txBody>
          <a:bodyPr wrap="square">
            <a:spAutoFit/>
          </a:bodyPr>
          <a:lstStyle/>
          <a:p>
            <a:r>
              <a:rPr lang="en-US" dirty="0"/>
              <a:t>Essentially what it is saying is you can create a record that would be resolving the same IP address</a:t>
            </a:r>
          </a:p>
        </p:txBody>
      </p:sp>
      <p:sp>
        <p:nvSpPr>
          <p:cNvPr id="17" name="Rectangle 16">
            <a:extLst>
              <a:ext uri="{FF2B5EF4-FFF2-40B4-BE49-F238E27FC236}">
                <a16:creationId xmlns:a16="http://schemas.microsoft.com/office/drawing/2014/main" id="{E8C2AA57-A203-482B-AB77-080103C6CD42}"/>
              </a:ext>
            </a:extLst>
          </p:cNvPr>
          <p:cNvSpPr/>
          <p:nvPr/>
        </p:nvSpPr>
        <p:spPr>
          <a:xfrm>
            <a:off x="1026621" y="4410080"/>
            <a:ext cx="8712801" cy="369332"/>
          </a:xfrm>
          <a:prstGeom prst="rect">
            <a:avLst/>
          </a:prstGeom>
        </p:spPr>
        <p:txBody>
          <a:bodyPr wrap="square">
            <a:spAutoFit/>
          </a:bodyPr>
          <a:lstStyle/>
          <a:p>
            <a:r>
              <a:rPr lang="en-US" dirty="0"/>
              <a:t>So rather than you have two A records you can have a CNAME</a:t>
            </a:r>
          </a:p>
        </p:txBody>
      </p:sp>
      <p:sp>
        <p:nvSpPr>
          <p:cNvPr id="18" name="Rectangle 17">
            <a:extLst>
              <a:ext uri="{FF2B5EF4-FFF2-40B4-BE49-F238E27FC236}">
                <a16:creationId xmlns:a16="http://schemas.microsoft.com/office/drawing/2014/main" id="{4F19576B-1900-438B-9726-44444402BE0B}"/>
              </a:ext>
            </a:extLst>
          </p:cNvPr>
          <p:cNvSpPr/>
          <p:nvPr/>
        </p:nvSpPr>
        <p:spPr>
          <a:xfrm>
            <a:off x="1408679" y="4733092"/>
            <a:ext cx="5724644" cy="369332"/>
          </a:xfrm>
          <a:prstGeom prst="rect">
            <a:avLst/>
          </a:prstGeom>
        </p:spPr>
        <p:txBody>
          <a:bodyPr wrap="none">
            <a:spAutoFit/>
          </a:bodyPr>
          <a:lstStyle/>
          <a:p>
            <a:r>
              <a:rPr lang="en-US" b="1" dirty="0"/>
              <a:t>amir.com can be a CNAME for amir.corp.adobe.com</a:t>
            </a:r>
          </a:p>
        </p:txBody>
      </p:sp>
      <p:sp>
        <p:nvSpPr>
          <p:cNvPr id="19" name="Rectangle 18">
            <a:extLst>
              <a:ext uri="{FF2B5EF4-FFF2-40B4-BE49-F238E27FC236}">
                <a16:creationId xmlns:a16="http://schemas.microsoft.com/office/drawing/2014/main" id="{48024413-ED9E-40B9-81DB-1B429C1B8720}"/>
              </a:ext>
            </a:extLst>
          </p:cNvPr>
          <p:cNvSpPr/>
          <p:nvPr/>
        </p:nvSpPr>
        <p:spPr>
          <a:xfrm>
            <a:off x="680317" y="5151330"/>
            <a:ext cx="8740129" cy="369332"/>
          </a:xfrm>
          <a:prstGeom prst="rect">
            <a:avLst/>
          </a:prstGeom>
        </p:spPr>
        <p:txBody>
          <a:bodyPr wrap="square">
            <a:spAutoFit/>
          </a:bodyPr>
          <a:lstStyle/>
          <a:p>
            <a:r>
              <a:rPr lang="en-US" dirty="0"/>
              <a:t>Alias :- this is a record which AWS has created and it is used with route53</a:t>
            </a:r>
          </a:p>
        </p:txBody>
      </p:sp>
      <p:sp>
        <p:nvSpPr>
          <p:cNvPr id="20" name="Rectangle 19">
            <a:extLst>
              <a:ext uri="{FF2B5EF4-FFF2-40B4-BE49-F238E27FC236}">
                <a16:creationId xmlns:a16="http://schemas.microsoft.com/office/drawing/2014/main" id="{C6E85EAD-061B-481F-AFCF-5C5F3DBA666D}"/>
              </a:ext>
            </a:extLst>
          </p:cNvPr>
          <p:cNvSpPr/>
          <p:nvPr/>
        </p:nvSpPr>
        <p:spPr>
          <a:xfrm>
            <a:off x="680317" y="5520508"/>
            <a:ext cx="10228688" cy="369332"/>
          </a:xfrm>
          <a:prstGeom prst="rect">
            <a:avLst/>
          </a:prstGeom>
        </p:spPr>
        <p:txBody>
          <a:bodyPr wrap="square">
            <a:spAutoFit/>
          </a:bodyPr>
          <a:lstStyle/>
          <a:p>
            <a:r>
              <a:rPr lang="en-US" dirty="0"/>
              <a:t>It is similar to CNAME and is used to map resource record set where you do not get an IP address</a:t>
            </a:r>
          </a:p>
        </p:txBody>
      </p:sp>
      <p:sp>
        <p:nvSpPr>
          <p:cNvPr id="21" name="Rectangle 20">
            <a:extLst>
              <a:ext uri="{FF2B5EF4-FFF2-40B4-BE49-F238E27FC236}">
                <a16:creationId xmlns:a16="http://schemas.microsoft.com/office/drawing/2014/main" id="{F2C7EE64-AE9E-4243-8943-F98522729745}"/>
              </a:ext>
            </a:extLst>
          </p:cNvPr>
          <p:cNvSpPr/>
          <p:nvPr/>
        </p:nvSpPr>
        <p:spPr>
          <a:xfrm>
            <a:off x="978688" y="5889686"/>
            <a:ext cx="1059906" cy="369332"/>
          </a:xfrm>
          <a:prstGeom prst="rect">
            <a:avLst/>
          </a:prstGeom>
        </p:spPr>
        <p:txBody>
          <a:bodyPr wrap="none">
            <a:spAutoFit/>
          </a:bodyPr>
          <a:lstStyle/>
          <a:p>
            <a:r>
              <a:rPr lang="en-US" dirty="0"/>
              <a:t>Example</a:t>
            </a:r>
          </a:p>
        </p:txBody>
      </p:sp>
      <p:sp>
        <p:nvSpPr>
          <p:cNvPr id="22" name="Rectangle 21">
            <a:extLst>
              <a:ext uri="{FF2B5EF4-FFF2-40B4-BE49-F238E27FC236}">
                <a16:creationId xmlns:a16="http://schemas.microsoft.com/office/drawing/2014/main" id="{9064938B-F591-4F76-94FA-A5BED2618010}"/>
              </a:ext>
            </a:extLst>
          </p:cNvPr>
          <p:cNvSpPr/>
          <p:nvPr/>
        </p:nvSpPr>
        <p:spPr>
          <a:xfrm>
            <a:off x="1750920" y="6261327"/>
            <a:ext cx="5040162" cy="369332"/>
          </a:xfrm>
          <a:prstGeom prst="rect">
            <a:avLst/>
          </a:prstGeom>
        </p:spPr>
        <p:txBody>
          <a:bodyPr wrap="none">
            <a:spAutoFit/>
          </a:bodyPr>
          <a:lstStyle/>
          <a:p>
            <a:r>
              <a:rPr lang="en-US" dirty="0"/>
              <a:t>ELB, S3 buckets that are configured as website</a:t>
            </a:r>
          </a:p>
        </p:txBody>
      </p:sp>
    </p:spTree>
    <p:extLst>
      <p:ext uri="{BB962C8B-B14F-4D97-AF65-F5344CB8AC3E}">
        <p14:creationId xmlns:p14="http://schemas.microsoft.com/office/powerpoint/2010/main" val="13426030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a:t>Let’s Create our own custom VPC</a:t>
            </a:r>
            <a:endParaRPr lang="en-US" dirty="0"/>
          </a:p>
        </p:txBody>
      </p:sp>
      <p:sp>
        <p:nvSpPr>
          <p:cNvPr id="3" name="Rectangle 2">
            <a:extLst>
              <a:ext uri="{FF2B5EF4-FFF2-40B4-BE49-F238E27FC236}">
                <a16:creationId xmlns:a16="http://schemas.microsoft.com/office/drawing/2014/main" id="{EDB88E84-D660-4641-9957-FF571138058C}"/>
              </a:ext>
            </a:extLst>
          </p:cNvPr>
          <p:cNvSpPr/>
          <p:nvPr/>
        </p:nvSpPr>
        <p:spPr>
          <a:xfrm>
            <a:off x="680321" y="2248625"/>
            <a:ext cx="3657600" cy="430887"/>
          </a:xfrm>
          <a:prstGeom prst="rect">
            <a:avLst/>
          </a:prstGeom>
        </p:spPr>
        <p:txBody>
          <a:bodyPr wrap="square">
            <a:spAutoFit/>
          </a:bodyPr>
          <a:lstStyle/>
          <a:p>
            <a:r>
              <a:rPr lang="en-US" sz="2200" dirty="0"/>
              <a:t>VPC flow logs</a:t>
            </a:r>
          </a:p>
        </p:txBody>
      </p:sp>
      <p:pic>
        <p:nvPicPr>
          <p:cNvPr id="5" name="Picture 4">
            <a:extLst>
              <a:ext uri="{FF2B5EF4-FFF2-40B4-BE49-F238E27FC236}">
                <a16:creationId xmlns:a16="http://schemas.microsoft.com/office/drawing/2014/main" id="{468FA256-AE7C-4BCB-91B4-008683DD63A5}"/>
              </a:ext>
            </a:extLst>
          </p:cNvPr>
          <p:cNvPicPr>
            <a:picLocks noChangeAspect="1"/>
          </p:cNvPicPr>
          <p:nvPr/>
        </p:nvPicPr>
        <p:blipFill>
          <a:blip r:embed="rId2"/>
          <a:stretch>
            <a:fillRect/>
          </a:stretch>
        </p:blipFill>
        <p:spPr>
          <a:xfrm>
            <a:off x="680321" y="2785837"/>
            <a:ext cx="5572125" cy="3802915"/>
          </a:xfrm>
          <a:prstGeom prst="rect">
            <a:avLst/>
          </a:prstGeom>
        </p:spPr>
      </p:pic>
      <p:pic>
        <p:nvPicPr>
          <p:cNvPr id="9" name="Picture 8">
            <a:extLst>
              <a:ext uri="{FF2B5EF4-FFF2-40B4-BE49-F238E27FC236}">
                <a16:creationId xmlns:a16="http://schemas.microsoft.com/office/drawing/2014/main" id="{08881DBC-F449-472E-90BA-1ACCAFFD136E}"/>
              </a:ext>
            </a:extLst>
          </p:cNvPr>
          <p:cNvPicPr>
            <a:picLocks noChangeAspect="1"/>
          </p:cNvPicPr>
          <p:nvPr/>
        </p:nvPicPr>
        <p:blipFill>
          <a:blip r:embed="rId3"/>
          <a:stretch>
            <a:fillRect/>
          </a:stretch>
        </p:blipFill>
        <p:spPr>
          <a:xfrm>
            <a:off x="6486526" y="2785837"/>
            <a:ext cx="5453838" cy="3802915"/>
          </a:xfrm>
          <a:prstGeom prst="rect">
            <a:avLst/>
          </a:prstGeom>
        </p:spPr>
      </p:pic>
    </p:spTree>
    <p:extLst>
      <p:ext uri="{BB962C8B-B14F-4D97-AF65-F5344CB8AC3E}">
        <p14:creationId xmlns:p14="http://schemas.microsoft.com/office/powerpoint/2010/main" val="26570685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a:t>Let’s Create our own custom VPC</a:t>
            </a:r>
            <a:endParaRPr lang="en-US" dirty="0"/>
          </a:p>
        </p:txBody>
      </p:sp>
      <p:sp>
        <p:nvSpPr>
          <p:cNvPr id="3" name="Rectangle 2">
            <a:extLst>
              <a:ext uri="{FF2B5EF4-FFF2-40B4-BE49-F238E27FC236}">
                <a16:creationId xmlns:a16="http://schemas.microsoft.com/office/drawing/2014/main" id="{EDB88E84-D660-4641-9957-FF571138058C}"/>
              </a:ext>
            </a:extLst>
          </p:cNvPr>
          <p:cNvSpPr/>
          <p:nvPr/>
        </p:nvSpPr>
        <p:spPr>
          <a:xfrm>
            <a:off x="680321" y="2248625"/>
            <a:ext cx="3657600" cy="430887"/>
          </a:xfrm>
          <a:prstGeom prst="rect">
            <a:avLst/>
          </a:prstGeom>
        </p:spPr>
        <p:txBody>
          <a:bodyPr wrap="square">
            <a:spAutoFit/>
          </a:bodyPr>
          <a:lstStyle/>
          <a:p>
            <a:r>
              <a:rPr lang="en-US" sz="2200" dirty="0"/>
              <a:t>VPC flow logs</a:t>
            </a:r>
          </a:p>
        </p:txBody>
      </p:sp>
      <p:pic>
        <p:nvPicPr>
          <p:cNvPr id="6" name="Picture 5">
            <a:extLst>
              <a:ext uri="{FF2B5EF4-FFF2-40B4-BE49-F238E27FC236}">
                <a16:creationId xmlns:a16="http://schemas.microsoft.com/office/drawing/2014/main" id="{0E354FFC-A0CA-44D7-BE5B-5F25FB57ADAC}"/>
              </a:ext>
            </a:extLst>
          </p:cNvPr>
          <p:cNvPicPr>
            <a:picLocks noChangeAspect="1"/>
          </p:cNvPicPr>
          <p:nvPr/>
        </p:nvPicPr>
        <p:blipFill>
          <a:blip r:embed="rId2"/>
          <a:stretch>
            <a:fillRect/>
          </a:stretch>
        </p:blipFill>
        <p:spPr>
          <a:xfrm>
            <a:off x="815887" y="2839000"/>
            <a:ext cx="5297835" cy="3627447"/>
          </a:xfrm>
          <a:prstGeom prst="rect">
            <a:avLst/>
          </a:prstGeom>
        </p:spPr>
      </p:pic>
      <p:pic>
        <p:nvPicPr>
          <p:cNvPr id="8" name="Picture 7">
            <a:extLst>
              <a:ext uri="{FF2B5EF4-FFF2-40B4-BE49-F238E27FC236}">
                <a16:creationId xmlns:a16="http://schemas.microsoft.com/office/drawing/2014/main" id="{A2D92D2A-7769-490F-8B31-8F88848BFD33}"/>
              </a:ext>
            </a:extLst>
          </p:cNvPr>
          <p:cNvPicPr>
            <a:picLocks noChangeAspect="1"/>
          </p:cNvPicPr>
          <p:nvPr/>
        </p:nvPicPr>
        <p:blipFill>
          <a:blip r:embed="rId3"/>
          <a:stretch>
            <a:fillRect/>
          </a:stretch>
        </p:blipFill>
        <p:spPr>
          <a:xfrm>
            <a:off x="6626439" y="2811616"/>
            <a:ext cx="5282026" cy="3654831"/>
          </a:xfrm>
          <a:prstGeom prst="rect">
            <a:avLst/>
          </a:prstGeom>
        </p:spPr>
      </p:pic>
    </p:spTree>
    <p:extLst>
      <p:ext uri="{BB962C8B-B14F-4D97-AF65-F5344CB8AC3E}">
        <p14:creationId xmlns:p14="http://schemas.microsoft.com/office/powerpoint/2010/main" val="20215137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a:t>Let’s Create our own custom VPC</a:t>
            </a:r>
            <a:endParaRPr lang="en-US" dirty="0"/>
          </a:p>
        </p:txBody>
      </p:sp>
      <p:sp>
        <p:nvSpPr>
          <p:cNvPr id="3" name="Rectangle 2">
            <a:extLst>
              <a:ext uri="{FF2B5EF4-FFF2-40B4-BE49-F238E27FC236}">
                <a16:creationId xmlns:a16="http://schemas.microsoft.com/office/drawing/2014/main" id="{EDB88E84-D660-4641-9957-FF571138058C}"/>
              </a:ext>
            </a:extLst>
          </p:cNvPr>
          <p:cNvSpPr/>
          <p:nvPr/>
        </p:nvSpPr>
        <p:spPr>
          <a:xfrm>
            <a:off x="680321" y="2248625"/>
            <a:ext cx="3657600" cy="430887"/>
          </a:xfrm>
          <a:prstGeom prst="rect">
            <a:avLst/>
          </a:prstGeom>
        </p:spPr>
        <p:txBody>
          <a:bodyPr wrap="square">
            <a:spAutoFit/>
          </a:bodyPr>
          <a:lstStyle/>
          <a:p>
            <a:r>
              <a:rPr lang="en-US" sz="2200" dirty="0"/>
              <a:t>VPC End points</a:t>
            </a:r>
          </a:p>
        </p:txBody>
      </p:sp>
      <p:pic>
        <p:nvPicPr>
          <p:cNvPr id="5" name="Picture 4">
            <a:extLst>
              <a:ext uri="{FF2B5EF4-FFF2-40B4-BE49-F238E27FC236}">
                <a16:creationId xmlns:a16="http://schemas.microsoft.com/office/drawing/2014/main" id="{90F8F29A-6DB7-46FE-A49B-843EE5081F95}"/>
              </a:ext>
            </a:extLst>
          </p:cNvPr>
          <p:cNvPicPr>
            <a:picLocks noChangeAspect="1"/>
          </p:cNvPicPr>
          <p:nvPr/>
        </p:nvPicPr>
        <p:blipFill>
          <a:blip r:embed="rId2"/>
          <a:stretch>
            <a:fillRect/>
          </a:stretch>
        </p:blipFill>
        <p:spPr>
          <a:xfrm>
            <a:off x="133350" y="2785729"/>
            <a:ext cx="11925300" cy="3453145"/>
          </a:xfrm>
          <a:prstGeom prst="rect">
            <a:avLst/>
          </a:prstGeom>
        </p:spPr>
      </p:pic>
    </p:spTree>
    <p:extLst>
      <p:ext uri="{BB962C8B-B14F-4D97-AF65-F5344CB8AC3E}">
        <p14:creationId xmlns:p14="http://schemas.microsoft.com/office/powerpoint/2010/main" val="12446887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a:t>Let’s Create our own custom VPC</a:t>
            </a:r>
            <a:endParaRPr lang="en-US" dirty="0"/>
          </a:p>
        </p:txBody>
      </p:sp>
      <p:sp>
        <p:nvSpPr>
          <p:cNvPr id="3" name="Rectangle 2">
            <a:extLst>
              <a:ext uri="{FF2B5EF4-FFF2-40B4-BE49-F238E27FC236}">
                <a16:creationId xmlns:a16="http://schemas.microsoft.com/office/drawing/2014/main" id="{EDB88E84-D660-4641-9957-FF571138058C}"/>
              </a:ext>
            </a:extLst>
          </p:cNvPr>
          <p:cNvSpPr/>
          <p:nvPr/>
        </p:nvSpPr>
        <p:spPr>
          <a:xfrm>
            <a:off x="680321" y="2248625"/>
            <a:ext cx="3657600" cy="430887"/>
          </a:xfrm>
          <a:prstGeom prst="rect">
            <a:avLst/>
          </a:prstGeom>
        </p:spPr>
        <p:txBody>
          <a:bodyPr wrap="square">
            <a:spAutoFit/>
          </a:bodyPr>
          <a:lstStyle/>
          <a:p>
            <a:r>
              <a:rPr lang="en-US" sz="2200" dirty="0"/>
              <a:t>VPC End points</a:t>
            </a:r>
          </a:p>
        </p:txBody>
      </p:sp>
      <p:sp>
        <p:nvSpPr>
          <p:cNvPr id="4" name="Rectangle 3">
            <a:extLst>
              <a:ext uri="{FF2B5EF4-FFF2-40B4-BE49-F238E27FC236}">
                <a16:creationId xmlns:a16="http://schemas.microsoft.com/office/drawing/2014/main" id="{F3575E0C-01A8-49CF-B2B3-A1ECC334FD10}"/>
              </a:ext>
            </a:extLst>
          </p:cNvPr>
          <p:cNvSpPr/>
          <p:nvPr/>
        </p:nvSpPr>
        <p:spPr>
          <a:xfrm>
            <a:off x="1038445" y="2679512"/>
            <a:ext cx="10742429" cy="1754326"/>
          </a:xfrm>
          <a:prstGeom prst="rect">
            <a:avLst/>
          </a:prstGeom>
        </p:spPr>
        <p:txBody>
          <a:bodyPr wrap="square">
            <a:spAutoFit/>
          </a:bodyPr>
          <a:lstStyle/>
          <a:p>
            <a:r>
              <a:rPr lang="en-US" dirty="0"/>
              <a:t>We will create an internal gateway in order to access S3 bucket without traversing the internet</a:t>
            </a:r>
          </a:p>
          <a:p>
            <a:r>
              <a:rPr lang="en-US" dirty="0"/>
              <a:t>Create a role to access S3 from EC2</a:t>
            </a:r>
          </a:p>
          <a:p>
            <a:r>
              <a:rPr lang="en-US" dirty="0"/>
              <a:t>Let's bring the subnets to the default NACL</a:t>
            </a:r>
          </a:p>
          <a:p>
            <a:r>
              <a:rPr lang="en-US" dirty="0"/>
              <a:t>Remove the route from the default route table in which we added our NAT gateway</a:t>
            </a:r>
          </a:p>
          <a:p>
            <a:r>
              <a:rPr lang="en-US" dirty="0"/>
              <a:t>Now try to SSH in to the public instance and through that go to private instance</a:t>
            </a:r>
          </a:p>
          <a:p>
            <a:endParaRPr lang="en-US" dirty="0"/>
          </a:p>
        </p:txBody>
      </p:sp>
      <p:pic>
        <p:nvPicPr>
          <p:cNvPr id="7" name="Picture 6">
            <a:extLst>
              <a:ext uri="{FF2B5EF4-FFF2-40B4-BE49-F238E27FC236}">
                <a16:creationId xmlns:a16="http://schemas.microsoft.com/office/drawing/2014/main" id="{C1E60A6D-D219-47F7-A9B6-DC67245750FF}"/>
              </a:ext>
            </a:extLst>
          </p:cNvPr>
          <p:cNvPicPr>
            <a:picLocks noChangeAspect="1"/>
          </p:cNvPicPr>
          <p:nvPr/>
        </p:nvPicPr>
        <p:blipFill>
          <a:blip r:embed="rId2"/>
          <a:stretch>
            <a:fillRect/>
          </a:stretch>
        </p:blipFill>
        <p:spPr>
          <a:xfrm>
            <a:off x="3006356" y="4274287"/>
            <a:ext cx="4648200" cy="2275367"/>
          </a:xfrm>
          <a:prstGeom prst="rect">
            <a:avLst/>
          </a:prstGeom>
        </p:spPr>
      </p:pic>
    </p:spTree>
    <p:extLst>
      <p:ext uri="{BB962C8B-B14F-4D97-AF65-F5344CB8AC3E}">
        <p14:creationId xmlns:p14="http://schemas.microsoft.com/office/powerpoint/2010/main" val="21308359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a:t>Let’s Create our own custom VPC</a:t>
            </a:r>
            <a:endParaRPr lang="en-US" dirty="0"/>
          </a:p>
        </p:txBody>
      </p:sp>
      <p:sp>
        <p:nvSpPr>
          <p:cNvPr id="3" name="Rectangle 2">
            <a:extLst>
              <a:ext uri="{FF2B5EF4-FFF2-40B4-BE49-F238E27FC236}">
                <a16:creationId xmlns:a16="http://schemas.microsoft.com/office/drawing/2014/main" id="{EDB88E84-D660-4641-9957-FF571138058C}"/>
              </a:ext>
            </a:extLst>
          </p:cNvPr>
          <p:cNvSpPr/>
          <p:nvPr/>
        </p:nvSpPr>
        <p:spPr>
          <a:xfrm>
            <a:off x="680321" y="2248625"/>
            <a:ext cx="3657600" cy="430887"/>
          </a:xfrm>
          <a:prstGeom prst="rect">
            <a:avLst/>
          </a:prstGeom>
        </p:spPr>
        <p:txBody>
          <a:bodyPr wrap="square">
            <a:spAutoFit/>
          </a:bodyPr>
          <a:lstStyle/>
          <a:p>
            <a:r>
              <a:rPr lang="en-US" sz="2200" dirty="0"/>
              <a:t>VPC End points</a:t>
            </a:r>
          </a:p>
        </p:txBody>
      </p:sp>
      <p:pic>
        <p:nvPicPr>
          <p:cNvPr id="6" name="Picture 5">
            <a:extLst>
              <a:ext uri="{FF2B5EF4-FFF2-40B4-BE49-F238E27FC236}">
                <a16:creationId xmlns:a16="http://schemas.microsoft.com/office/drawing/2014/main" id="{A56CB2C6-5A6D-4937-9463-1507A41B5EEE}"/>
              </a:ext>
            </a:extLst>
          </p:cNvPr>
          <p:cNvPicPr>
            <a:picLocks noChangeAspect="1"/>
          </p:cNvPicPr>
          <p:nvPr/>
        </p:nvPicPr>
        <p:blipFill>
          <a:blip r:embed="rId2"/>
          <a:stretch>
            <a:fillRect/>
          </a:stretch>
        </p:blipFill>
        <p:spPr>
          <a:xfrm>
            <a:off x="820257" y="2679513"/>
            <a:ext cx="10572750" cy="2998274"/>
          </a:xfrm>
          <a:prstGeom prst="rect">
            <a:avLst/>
          </a:prstGeom>
        </p:spPr>
      </p:pic>
      <p:sp>
        <p:nvSpPr>
          <p:cNvPr id="8" name="Rectangle 7">
            <a:extLst>
              <a:ext uri="{FF2B5EF4-FFF2-40B4-BE49-F238E27FC236}">
                <a16:creationId xmlns:a16="http://schemas.microsoft.com/office/drawing/2014/main" id="{8751394A-E02F-4A56-8DA3-88791F9AF581}"/>
              </a:ext>
            </a:extLst>
          </p:cNvPr>
          <p:cNvSpPr/>
          <p:nvPr/>
        </p:nvSpPr>
        <p:spPr>
          <a:xfrm>
            <a:off x="820257" y="5657671"/>
            <a:ext cx="10572750" cy="923330"/>
          </a:xfrm>
          <a:prstGeom prst="rect">
            <a:avLst/>
          </a:prstGeom>
        </p:spPr>
        <p:txBody>
          <a:bodyPr wrap="square">
            <a:spAutoFit/>
          </a:bodyPr>
          <a:lstStyle/>
          <a:p>
            <a:r>
              <a:rPr lang="en-US" dirty="0"/>
              <a:t>Choose the gateway and then choose the custom VPC and then after that we have to select the route table which we would select to be the main one as the main route table does not have a route out to the internet</a:t>
            </a:r>
          </a:p>
        </p:txBody>
      </p:sp>
    </p:spTree>
    <p:extLst>
      <p:ext uri="{BB962C8B-B14F-4D97-AF65-F5344CB8AC3E}">
        <p14:creationId xmlns:p14="http://schemas.microsoft.com/office/powerpoint/2010/main" val="8413426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769441"/>
          </a:xfrm>
          <a:prstGeom prst="rect">
            <a:avLst/>
          </a:prstGeom>
        </p:spPr>
        <p:txBody>
          <a:bodyPr wrap="square">
            <a:spAutoFit/>
          </a:bodyPr>
          <a:lstStyle/>
          <a:p>
            <a:r>
              <a:rPr lang="en-US" sz="2200" dirty="0"/>
              <a:t>SQS :- Simple Queue Service</a:t>
            </a:r>
          </a:p>
          <a:p>
            <a:r>
              <a:rPr lang="en-US" sz="2200" dirty="0"/>
              <a:t> </a:t>
            </a:r>
          </a:p>
        </p:txBody>
      </p:sp>
      <p:sp>
        <p:nvSpPr>
          <p:cNvPr id="4" name="Rectangle 3">
            <a:extLst>
              <a:ext uri="{FF2B5EF4-FFF2-40B4-BE49-F238E27FC236}">
                <a16:creationId xmlns:a16="http://schemas.microsoft.com/office/drawing/2014/main" id="{32CC0AE9-E3CE-48EF-96B6-F0E40F968230}"/>
              </a:ext>
            </a:extLst>
          </p:cNvPr>
          <p:cNvSpPr/>
          <p:nvPr/>
        </p:nvSpPr>
        <p:spPr>
          <a:xfrm>
            <a:off x="1006548" y="2516604"/>
            <a:ext cx="8435163" cy="369332"/>
          </a:xfrm>
          <a:prstGeom prst="rect">
            <a:avLst/>
          </a:prstGeom>
        </p:spPr>
        <p:txBody>
          <a:bodyPr wrap="square">
            <a:spAutoFit/>
          </a:bodyPr>
          <a:lstStyle/>
          <a:p>
            <a:r>
              <a:rPr lang="en-US" dirty="0"/>
              <a:t>SQS was the first AWS service that was </a:t>
            </a:r>
            <a:r>
              <a:rPr lang="en-US" dirty="0" err="1"/>
              <a:t>publically</a:t>
            </a:r>
            <a:r>
              <a:rPr lang="en-US" dirty="0"/>
              <a:t> available</a:t>
            </a:r>
          </a:p>
        </p:txBody>
      </p:sp>
      <p:pic>
        <p:nvPicPr>
          <p:cNvPr id="7" name="Picture 6">
            <a:extLst>
              <a:ext uri="{FF2B5EF4-FFF2-40B4-BE49-F238E27FC236}">
                <a16:creationId xmlns:a16="http://schemas.microsoft.com/office/drawing/2014/main" id="{6916DDFC-1AD4-4E05-9F8B-467B15D4B588}"/>
              </a:ext>
            </a:extLst>
          </p:cNvPr>
          <p:cNvPicPr>
            <a:picLocks noChangeAspect="1"/>
          </p:cNvPicPr>
          <p:nvPr/>
        </p:nvPicPr>
        <p:blipFill>
          <a:blip r:embed="rId2"/>
          <a:stretch>
            <a:fillRect/>
          </a:stretch>
        </p:blipFill>
        <p:spPr>
          <a:xfrm>
            <a:off x="1363404" y="3075933"/>
            <a:ext cx="8820150" cy="3303380"/>
          </a:xfrm>
          <a:prstGeom prst="rect">
            <a:avLst/>
          </a:prstGeom>
        </p:spPr>
      </p:pic>
    </p:spTree>
    <p:extLst>
      <p:ext uri="{BB962C8B-B14F-4D97-AF65-F5344CB8AC3E}">
        <p14:creationId xmlns:p14="http://schemas.microsoft.com/office/powerpoint/2010/main" val="20940139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769441"/>
          </a:xfrm>
          <a:prstGeom prst="rect">
            <a:avLst/>
          </a:prstGeom>
        </p:spPr>
        <p:txBody>
          <a:bodyPr wrap="square">
            <a:spAutoFit/>
          </a:bodyPr>
          <a:lstStyle/>
          <a:p>
            <a:r>
              <a:rPr lang="en-US" sz="2200" dirty="0"/>
              <a:t>SQS :- Simple Queue Service</a:t>
            </a:r>
          </a:p>
          <a:p>
            <a:r>
              <a:rPr lang="en-US" sz="2200" dirty="0"/>
              <a:t> </a:t>
            </a:r>
          </a:p>
        </p:txBody>
      </p:sp>
      <p:sp>
        <p:nvSpPr>
          <p:cNvPr id="4" name="Rectangle 3">
            <a:extLst>
              <a:ext uri="{FF2B5EF4-FFF2-40B4-BE49-F238E27FC236}">
                <a16:creationId xmlns:a16="http://schemas.microsoft.com/office/drawing/2014/main" id="{32CC0AE9-E3CE-48EF-96B6-F0E40F968230}"/>
              </a:ext>
            </a:extLst>
          </p:cNvPr>
          <p:cNvSpPr/>
          <p:nvPr/>
        </p:nvSpPr>
        <p:spPr>
          <a:xfrm>
            <a:off x="1006548" y="2516604"/>
            <a:ext cx="8435163" cy="369332"/>
          </a:xfrm>
          <a:prstGeom prst="rect">
            <a:avLst/>
          </a:prstGeom>
        </p:spPr>
        <p:txBody>
          <a:bodyPr wrap="square">
            <a:spAutoFit/>
          </a:bodyPr>
          <a:lstStyle/>
          <a:p>
            <a:r>
              <a:rPr lang="en-US" dirty="0"/>
              <a:t>Example</a:t>
            </a:r>
          </a:p>
        </p:txBody>
      </p:sp>
      <p:sp>
        <p:nvSpPr>
          <p:cNvPr id="5" name="Rectangle 4">
            <a:extLst>
              <a:ext uri="{FF2B5EF4-FFF2-40B4-BE49-F238E27FC236}">
                <a16:creationId xmlns:a16="http://schemas.microsoft.com/office/drawing/2014/main" id="{7A7B62DA-5633-48D3-8A44-CC8F35DC4FF1}"/>
              </a:ext>
            </a:extLst>
          </p:cNvPr>
          <p:cNvSpPr/>
          <p:nvPr/>
        </p:nvSpPr>
        <p:spPr>
          <a:xfrm>
            <a:off x="1229833" y="2875877"/>
            <a:ext cx="8764772" cy="369332"/>
          </a:xfrm>
          <a:prstGeom prst="rect">
            <a:avLst/>
          </a:prstGeom>
        </p:spPr>
        <p:txBody>
          <a:bodyPr wrap="square">
            <a:spAutoFit/>
          </a:bodyPr>
          <a:lstStyle/>
          <a:p>
            <a:r>
              <a:rPr lang="en-US" dirty="0"/>
              <a:t>Let's say that you have a website wherein you create and edit photos</a:t>
            </a:r>
          </a:p>
        </p:txBody>
      </p:sp>
      <p:sp>
        <p:nvSpPr>
          <p:cNvPr id="6" name="Rectangle 5">
            <a:extLst>
              <a:ext uri="{FF2B5EF4-FFF2-40B4-BE49-F238E27FC236}">
                <a16:creationId xmlns:a16="http://schemas.microsoft.com/office/drawing/2014/main" id="{1604EF61-FF6C-4485-9BA8-B475BFC1CB7F}"/>
              </a:ext>
            </a:extLst>
          </p:cNvPr>
          <p:cNvSpPr/>
          <p:nvPr/>
        </p:nvSpPr>
        <p:spPr>
          <a:xfrm>
            <a:off x="1229832" y="3245209"/>
            <a:ext cx="10200167" cy="3416320"/>
          </a:xfrm>
          <a:prstGeom prst="rect">
            <a:avLst/>
          </a:prstGeom>
        </p:spPr>
        <p:txBody>
          <a:bodyPr wrap="square">
            <a:spAutoFit/>
          </a:bodyPr>
          <a:lstStyle/>
          <a:p>
            <a:r>
              <a:rPr lang="en-US" dirty="0"/>
              <a:t>Users would upload the photos and </a:t>
            </a:r>
            <a:r>
              <a:rPr lang="en-US" dirty="0" err="1"/>
              <a:t>photose</a:t>
            </a:r>
            <a:r>
              <a:rPr lang="en-US" dirty="0"/>
              <a:t> gets uploaded in S3 and once it is uploaded you can use event to trigger a Lambda function and lambda would be sending the data about the photo to an SQS queue (how the </a:t>
            </a:r>
            <a:r>
              <a:rPr lang="en-US" dirty="0" err="1"/>
              <a:t>backgroun</a:t>
            </a:r>
            <a:r>
              <a:rPr lang="en-US" dirty="0"/>
              <a:t> should be, which bucket it is uploaded to) And this sits in the SQS queue waiting to be processed</a:t>
            </a:r>
          </a:p>
          <a:p>
            <a:r>
              <a:rPr lang="en-US" dirty="0"/>
              <a:t>You can have a EC2 instance looking for messages</a:t>
            </a:r>
          </a:p>
          <a:p>
            <a:r>
              <a:rPr lang="en-US" dirty="0"/>
              <a:t>Think of SQS as a service that assign jobs</a:t>
            </a:r>
          </a:p>
          <a:p>
            <a:r>
              <a:rPr lang="en-US" dirty="0"/>
              <a:t>They would poll the SQS queue to get the message and process</a:t>
            </a:r>
          </a:p>
          <a:p>
            <a:r>
              <a:rPr lang="en-US" dirty="0"/>
              <a:t>Once message the process it would store it to the relevant bucket location as it is given in the job</a:t>
            </a:r>
          </a:p>
          <a:p>
            <a:r>
              <a:rPr lang="en-US" dirty="0"/>
              <a:t>Once the job is finished it would again look for jobs from SQS</a:t>
            </a:r>
          </a:p>
          <a:p>
            <a:r>
              <a:rPr lang="en-US" dirty="0"/>
              <a:t>You can use </a:t>
            </a:r>
            <a:r>
              <a:rPr lang="en-US" dirty="0" err="1"/>
              <a:t>autoscaling</a:t>
            </a:r>
            <a:r>
              <a:rPr lang="en-US" dirty="0"/>
              <a:t> </a:t>
            </a:r>
            <a:r>
              <a:rPr lang="en-US" dirty="0" err="1"/>
              <a:t>behing</a:t>
            </a:r>
            <a:r>
              <a:rPr lang="en-US" dirty="0"/>
              <a:t> SQS queue messaged and it can provision more instances if the queue is large</a:t>
            </a:r>
          </a:p>
        </p:txBody>
      </p:sp>
    </p:spTree>
    <p:extLst>
      <p:ext uri="{BB962C8B-B14F-4D97-AF65-F5344CB8AC3E}">
        <p14:creationId xmlns:p14="http://schemas.microsoft.com/office/powerpoint/2010/main" val="18371870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769441"/>
          </a:xfrm>
          <a:prstGeom prst="rect">
            <a:avLst/>
          </a:prstGeom>
        </p:spPr>
        <p:txBody>
          <a:bodyPr wrap="square">
            <a:spAutoFit/>
          </a:bodyPr>
          <a:lstStyle/>
          <a:p>
            <a:r>
              <a:rPr lang="en-US" sz="2200" dirty="0"/>
              <a:t>SQS :- Simple Queue Service</a:t>
            </a:r>
          </a:p>
          <a:p>
            <a:r>
              <a:rPr lang="en-US" sz="2200" dirty="0"/>
              <a:t> </a:t>
            </a:r>
          </a:p>
        </p:txBody>
      </p:sp>
      <p:sp>
        <p:nvSpPr>
          <p:cNvPr id="4" name="Rectangle 3">
            <a:extLst>
              <a:ext uri="{FF2B5EF4-FFF2-40B4-BE49-F238E27FC236}">
                <a16:creationId xmlns:a16="http://schemas.microsoft.com/office/drawing/2014/main" id="{32CC0AE9-E3CE-48EF-96B6-F0E40F968230}"/>
              </a:ext>
            </a:extLst>
          </p:cNvPr>
          <p:cNvSpPr/>
          <p:nvPr/>
        </p:nvSpPr>
        <p:spPr>
          <a:xfrm>
            <a:off x="1006548" y="2516604"/>
            <a:ext cx="10497880" cy="646331"/>
          </a:xfrm>
          <a:prstGeom prst="rect">
            <a:avLst/>
          </a:prstGeom>
        </p:spPr>
        <p:txBody>
          <a:bodyPr wrap="square">
            <a:spAutoFit/>
          </a:bodyPr>
          <a:lstStyle/>
          <a:p>
            <a:r>
              <a:rPr lang="en-US" b="1" dirty="0"/>
              <a:t>Note :- if the EC2 machine got terminated you will not loose the job even tough if that was picked from SQS</a:t>
            </a:r>
          </a:p>
        </p:txBody>
      </p:sp>
      <p:sp>
        <p:nvSpPr>
          <p:cNvPr id="6" name="Rectangle 5">
            <a:extLst>
              <a:ext uri="{FF2B5EF4-FFF2-40B4-BE49-F238E27FC236}">
                <a16:creationId xmlns:a16="http://schemas.microsoft.com/office/drawing/2014/main" id="{1604EF61-FF6C-4485-9BA8-B475BFC1CB7F}"/>
              </a:ext>
            </a:extLst>
          </p:cNvPr>
          <p:cNvSpPr/>
          <p:nvPr/>
        </p:nvSpPr>
        <p:spPr>
          <a:xfrm>
            <a:off x="1229832" y="3245209"/>
            <a:ext cx="10200167" cy="1477328"/>
          </a:xfrm>
          <a:prstGeom prst="rect">
            <a:avLst/>
          </a:prstGeom>
        </p:spPr>
        <p:txBody>
          <a:bodyPr wrap="square">
            <a:spAutoFit/>
          </a:bodyPr>
          <a:lstStyle/>
          <a:p>
            <a:r>
              <a:rPr lang="en-US" dirty="0"/>
              <a:t>So there is a visibility timeout period, in case the job is not processed within the visibility timeout period SQS would show the job again</a:t>
            </a:r>
          </a:p>
          <a:p>
            <a:r>
              <a:rPr lang="en-US" dirty="0"/>
              <a:t>So, to explain once the job is picked by an agent SQS keeps that job in hidden state and in case the job is process it is deleted in case it is not deleted it becomes visible in the queue again.</a:t>
            </a:r>
          </a:p>
          <a:p>
            <a:endParaRPr lang="en-US" dirty="0"/>
          </a:p>
        </p:txBody>
      </p:sp>
      <p:sp>
        <p:nvSpPr>
          <p:cNvPr id="7" name="Rectangle 6">
            <a:extLst>
              <a:ext uri="{FF2B5EF4-FFF2-40B4-BE49-F238E27FC236}">
                <a16:creationId xmlns:a16="http://schemas.microsoft.com/office/drawing/2014/main" id="{69C018B3-D1E7-4CBF-B948-E3EFE446A2EE}"/>
              </a:ext>
            </a:extLst>
          </p:cNvPr>
          <p:cNvSpPr/>
          <p:nvPr/>
        </p:nvSpPr>
        <p:spPr>
          <a:xfrm>
            <a:off x="1006548" y="4435479"/>
            <a:ext cx="5237331" cy="369332"/>
          </a:xfrm>
          <a:prstGeom prst="rect">
            <a:avLst/>
          </a:prstGeom>
        </p:spPr>
        <p:txBody>
          <a:bodyPr wrap="none">
            <a:spAutoFit/>
          </a:bodyPr>
          <a:lstStyle/>
          <a:p>
            <a:r>
              <a:rPr lang="en-US" b="1" dirty="0"/>
              <a:t>Note :- SQS is pull based and SNS is push based</a:t>
            </a:r>
          </a:p>
        </p:txBody>
      </p:sp>
      <p:sp>
        <p:nvSpPr>
          <p:cNvPr id="8" name="Rectangle 7">
            <a:extLst>
              <a:ext uri="{FF2B5EF4-FFF2-40B4-BE49-F238E27FC236}">
                <a16:creationId xmlns:a16="http://schemas.microsoft.com/office/drawing/2014/main" id="{BFFBD560-5CD9-4CE2-AE6E-581AED922551}"/>
              </a:ext>
            </a:extLst>
          </p:cNvPr>
          <p:cNvSpPr/>
          <p:nvPr/>
        </p:nvSpPr>
        <p:spPr>
          <a:xfrm>
            <a:off x="1229832" y="4807935"/>
            <a:ext cx="10497880" cy="369332"/>
          </a:xfrm>
          <a:prstGeom prst="rect">
            <a:avLst/>
          </a:prstGeom>
        </p:spPr>
        <p:txBody>
          <a:bodyPr wrap="square">
            <a:spAutoFit/>
          </a:bodyPr>
          <a:lstStyle/>
          <a:p>
            <a:r>
              <a:rPr lang="en-US" dirty="0"/>
              <a:t>with SQS you are removing dependencies it helps you in decouple the component of an application</a:t>
            </a:r>
          </a:p>
        </p:txBody>
      </p:sp>
      <p:pic>
        <p:nvPicPr>
          <p:cNvPr id="10" name="Picture 9">
            <a:extLst>
              <a:ext uri="{FF2B5EF4-FFF2-40B4-BE49-F238E27FC236}">
                <a16:creationId xmlns:a16="http://schemas.microsoft.com/office/drawing/2014/main" id="{F527706E-9351-4A40-A7C8-055CDA95F24A}"/>
              </a:ext>
            </a:extLst>
          </p:cNvPr>
          <p:cNvPicPr>
            <a:picLocks noChangeAspect="1"/>
          </p:cNvPicPr>
          <p:nvPr/>
        </p:nvPicPr>
        <p:blipFill>
          <a:blip r:embed="rId2"/>
          <a:stretch>
            <a:fillRect/>
          </a:stretch>
        </p:blipFill>
        <p:spPr>
          <a:xfrm>
            <a:off x="1391978" y="5177267"/>
            <a:ext cx="9665881" cy="1613258"/>
          </a:xfrm>
          <a:prstGeom prst="rect">
            <a:avLst/>
          </a:prstGeom>
        </p:spPr>
      </p:pic>
    </p:spTree>
    <p:extLst>
      <p:ext uri="{BB962C8B-B14F-4D97-AF65-F5344CB8AC3E}">
        <p14:creationId xmlns:p14="http://schemas.microsoft.com/office/powerpoint/2010/main" val="13541693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769441"/>
          </a:xfrm>
          <a:prstGeom prst="rect">
            <a:avLst/>
          </a:prstGeom>
        </p:spPr>
        <p:txBody>
          <a:bodyPr wrap="square">
            <a:spAutoFit/>
          </a:bodyPr>
          <a:lstStyle/>
          <a:p>
            <a:r>
              <a:rPr lang="en-US" sz="2200" dirty="0"/>
              <a:t>SQS :- Simple Queue Service</a:t>
            </a:r>
          </a:p>
          <a:p>
            <a:r>
              <a:rPr lang="en-US" sz="2200" dirty="0"/>
              <a:t> </a:t>
            </a:r>
          </a:p>
        </p:txBody>
      </p:sp>
      <p:pic>
        <p:nvPicPr>
          <p:cNvPr id="9" name="Picture 8">
            <a:extLst>
              <a:ext uri="{FF2B5EF4-FFF2-40B4-BE49-F238E27FC236}">
                <a16:creationId xmlns:a16="http://schemas.microsoft.com/office/drawing/2014/main" id="{73804135-46B2-4D99-B5DC-76647EE6AFB8}"/>
              </a:ext>
            </a:extLst>
          </p:cNvPr>
          <p:cNvPicPr>
            <a:picLocks noChangeAspect="1"/>
          </p:cNvPicPr>
          <p:nvPr/>
        </p:nvPicPr>
        <p:blipFill>
          <a:blip r:embed="rId2"/>
          <a:stretch>
            <a:fillRect/>
          </a:stretch>
        </p:blipFill>
        <p:spPr>
          <a:xfrm>
            <a:off x="1193171" y="2466560"/>
            <a:ext cx="9811527" cy="2116073"/>
          </a:xfrm>
          <a:prstGeom prst="rect">
            <a:avLst/>
          </a:prstGeom>
        </p:spPr>
      </p:pic>
      <p:sp>
        <p:nvSpPr>
          <p:cNvPr id="11" name="Rectangle 10">
            <a:extLst>
              <a:ext uri="{FF2B5EF4-FFF2-40B4-BE49-F238E27FC236}">
                <a16:creationId xmlns:a16="http://schemas.microsoft.com/office/drawing/2014/main" id="{07D8EC15-B449-464F-B737-DADA22B50C5C}"/>
              </a:ext>
            </a:extLst>
          </p:cNvPr>
          <p:cNvSpPr/>
          <p:nvPr/>
        </p:nvSpPr>
        <p:spPr>
          <a:xfrm>
            <a:off x="905727" y="4711627"/>
            <a:ext cx="4341253" cy="369332"/>
          </a:xfrm>
          <a:prstGeom prst="rect">
            <a:avLst/>
          </a:prstGeom>
        </p:spPr>
        <p:txBody>
          <a:bodyPr wrap="none">
            <a:spAutoFit/>
          </a:bodyPr>
          <a:lstStyle/>
          <a:p>
            <a:r>
              <a:rPr lang="en-US" dirty="0"/>
              <a:t>There are two different types of queues</a:t>
            </a:r>
          </a:p>
        </p:txBody>
      </p:sp>
      <p:sp>
        <p:nvSpPr>
          <p:cNvPr id="12" name="Rectangle 11">
            <a:extLst>
              <a:ext uri="{FF2B5EF4-FFF2-40B4-BE49-F238E27FC236}">
                <a16:creationId xmlns:a16="http://schemas.microsoft.com/office/drawing/2014/main" id="{963A4413-1384-42BE-B8CC-3889B5E11226}"/>
              </a:ext>
            </a:extLst>
          </p:cNvPr>
          <p:cNvSpPr/>
          <p:nvPr/>
        </p:nvSpPr>
        <p:spPr>
          <a:xfrm>
            <a:off x="1246334" y="5095295"/>
            <a:ext cx="2215671" cy="646331"/>
          </a:xfrm>
          <a:prstGeom prst="rect">
            <a:avLst/>
          </a:prstGeom>
        </p:spPr>
        <p:txBody>
          <a:bodyPr wrap="none">
            <a:spAutoFit/>
          </a:bodyPr>
          <a:lstStyle/>
          <a:p>
            <a:pPr marL="285750" indent="-285750">
              <a:buFont typeface="Arial" panose="020B0604020202020204" pitchFamily="34" charset="0"/>
              <a:buChar char="•"/>
            </a:pPr>
            <a:r>
              <a:rPr lang="en-US" dirty="0"/>
              <a:t>Standard Queues</a:t>
            </a:r>
          </a:p>
          <a:p>
            <a:pPr marL="285750" indent="-285750">
              <a:buFont typeface="Arial" panose="020B0604020202020204" pitchFamily="34" charset="0"/>
              <a:buChar char="•"/>
            </a:pPr>
            <a:r>
              <a:rPr lang="en-US" dirty="0"/>
              <a:t>FIFO Queue</a:t>
            </a:r>
          </a:p>
        </p:txBody>
      </p:sp>
    </p:spTree>
    <p:extLst>
      <p:ext uri="{BB962C8B-B14F-4D97-AF65-F5344CB8AC3E}">
        <p14:creationId xmlns:p14="http://schemas.microsoft.com/office/powerpoint/2010/main" val="34412215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769441"/>
          </a:xfrm>
          <a:prstGeom prst="rect">
            <a:avLst/>
          </a:prstGeom>
        </p:spPr>
        <p:txBody>
          <a:bodyPr wrap="square">
            <a:spAutoFit/>
          </a:bodyPr>
          <a:lstStyle/>
          <a:p>
            <a:r>
              <a:rPr lang="en-US" sz="2200" dirty="0"/>
              <a:t>SQS :- Simple Queue Service</a:t>
            </a:r>
          </a:p>
          <a:p>
            <a:r>
              <a:rPr lang="en-US" sz="2200" dirty="0"/>
              <a:t> </a:t>
            </a:r>
          </a:p>
        </p:txBody>
      </p:sp>
      <p:pic>
        <p:nvPicPr>
          <p:cNvPr id="5" name="Picture 4">
            <a:extLst>
              <a:ext uri="{FF2B5EF4-FFF2-40B4-BE49-F238E27FC236}">
                <a16:creationId xmlns:a16="http://schemas.microsoft.com/office/drawing/2014/main" id="{15BCAB67-74CB-44C9-AF86-DF425CF0FBA6}"/>
              </a:ext>
            </a:extLst>
          </p:cNvPr>
          <p:cNvPicPr>
            <a:picLocks noChangeAspect="1"/>
          </p:cNvPicPr>
          <p:nvPr/>
        </p:nvPicPr>
        <p:blipFill>
          <a:blip r:embed="rId2"/>
          <a:stretch>
            <a:fillRect/>
          </a:stretch>
        </p:blipFill>
        <p:spPr>
          <a:xfrm>
            <a:off x="1454982" y="2626242"/>
            <a:ext cx="8839200" cy="3065278"/>
          </a:xfrm>
          <a:prstGeom prst="rect">
            <a:avLst/>
          </a:prstGeom>
        </p:spPr>
      </p:pic>
      <p:sp>
        <p:nvSpPr>
          <p:cNvPr id="6" name="Rectangle 5">
            <a:extLst>
              <a:ext uri="{FF2B5EF4-FFF2-40B4-BE49-F238E27FC236}">
                <a16:creationId xmlns:a16="http://schemas.microsoft.com/office/drawing/2014/main" id="{C4C81D40-C4D9-466B-B5B5-9FDEA7678710}"/>
              </a:ext>
            </a:extLst>
          </p:cNvPr>
          <p:cNvSpPr/>
          <p:nvPr/>
        </p:nvSpPr>
        <p:spPr>
          <a:xfrm>
            <a:off x="680321" y="5878101"/>
            <a:ext cx="4897495" cy="369332"/>
          </a:xfrm>
          <a:prstGeom prst="rect">
            <a:avLst/>
          </a:prstGeom>
        </p:spPr>
        <p:txBody>
          <a:bodyPr wrap="none">
            <a:spAutoFit/>
          </a:bodyPr>
          <a:lstStyle/>
          <a:p>
            <a:r>
              <a:rPr lang="en-US" dirty="0"/>
              <a:t>Standard queues is the default option for SQS</a:t>
            </a:r>
          </a:p>
        </p:txBody>
      </p:sp>
    </p:spTree>
    <p:extLst>
      <p:ext uri="{BB962C8B-B14F-4D97-AF65-F5344CB8AC3E}">
        <p14:creationId xmlns:p14="http://schemas.microsoft.com/office/powerpoint/2010/main" val="534821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Route 53</a:t>
            </a:r>
          </a:p>
        </p:txBody>
      </p:sp>
      <p:sp>
        <p:nvSpPr>
          <p:cNvPr id="3" name="Rectangle 2">
            <a:extLst>
              <a:ext uri="{FF2B5EF4-FFF2-40B4-BE49-F238E27FC236}">
                <a16:creationId xmlns:a16="http://schemas.microsoft.com/office/drawing/2014/main" id="{C312C706-2944-47A3-8978-29483C52C8E5}"/>
              </a:ext>
            </a:extLst>
          </p:cNvPr>
          <p:cNvSpPr/>
          <p:nvPr/>
        </p:nvSpPr>
        <p:spPr>
          <a:xfrm>
            <a:off x="680316" y="2054296"/>
            <a:ext cx="10483869" cy="646331"/>
          </a:xfrm>
          <a:prstGeom prst="rect">
            <a:avLst/>
          </a:prstGeom>
        </p:spPr>
        <p:txBody>
          <a:bodyPr wrap="square">
            <a:spAutoFit/>
          </a:bodyPr>
          <a:lstStyle/>
          <a:p>
            <a:r>
              <a:rPr lang="en-US" dirty="0"/>
              <a:t>Note :- CNAME can't be used for naked domain names. You have to have an A record for naked domain names. naked domain names is nothing but your domain name without www</a:t>
            </a:r>
          </a:p>
        </p:txBody>
      </p:sp>
      <p:sp>
        <p:nvSpPr>
          <p:cNvPr id="4" name="Rectangle 3">
            <a:extLst>
              <a:ext uri="{FF2B5EF4-FFF2-40B4-BE49-F238E27FC236}">
                <a16:creationId xmlns:a16="http://schemas.microsoft.com/office/drawing/2014/main" id="{C757C608-835E-4230-9978-344D99EEA001}"/>
              </a:ext>
            </a:extLst>
          </p:cNvPr>
          <p:cNvSpPr/>
          <p:nvPr/>
        </p:nvSpPr>
        <p:spPr>
          <a:xfrm>
            <a:off x="680315" y="2695804"/>
            <a:ext cx="10047935" cy="646331"/>
          </a:xfrm>
          <a:prstGeom prst="rect">
            <a:avLst/>
          </a:prstGeom>
        </p:spPr>
        <p:txBody>
          <a:bodyPr wrap="square">
            <a:spAutoFit/>
          </a:bodyPr>
          <a:lstStyle/>
          <a:p>
            <a:r>
              <a:rPr lang="en-US" dirty="0"/>
              <a:t>So as you need an IPv4 address for naked domain names and since with ELB we don't get this we use Alias records</a:t>
            </a:r>
          </a:p>
        </p:txBody>
      </p:sp>
      <p:pic>
        <p:nvPicPr>
          <p:cNvPr id="9" name="Picture 8">
            <a:extLst>
              <a:ext uri="{FF2B5EF4-FFF2-40B4-BE49-F238E27FC236}">
                <a16:creationId xmlns:a16="http://schemas.microsoft.com/office/drawing/2014/main" id="{5C754B78-265A-4E94-932C-A5BA4ACEA036}"/>
              </a:ext>
            </a:extLst>
          </p:cNvPr>
          <p:cNvPicPr>
            <a:picLocks noChangeAspect="1"/>
          </p:cNvPicPr>
          <p:nvPr/>
        </p:nvPicPr>
        <p:blipFill>
          <a:blip r:embed="rId2"/>
          <a:stretch>
            <a:fillRect/>
          </a:stretch>
        </p:blipFill>
        <p:spPr>
          <a:xfrm>
            <a:off x="573989" y="3429664"/>
            <a:ext cx="11111192" cy="2529799"/>
          </a:xfrm>
          <a:prstGeom prst="rect">
            <a:avLst/>
          </a:prstGeom>
        </p:spPr>
      </p:pic>
      <p:sp>
        <p:nvSpPr>
          <p:cNvPr id="10" name="Rectangle 9">
            <a:extLst>
              <a:ext uri="{FF2B5EF4-FFF2-40B4-BE49-F238E27FC236}">
                <a16:creationId xmlns:a16="http://schemas.microsoft.com/office/drawing/2014/main" id="{7491A96F-7EAF-4464-8268-8065871AC7A3}"/>
              </a:ext>
            </a:extLst>
          </p:cNvPr>
          <p:cNvSpPr/>
          <p:nvPr/>
        </p:nvSpPr>
        <p:spPr>
          <a:xfrm>
            <a:off x="680315" y="6009692"/>
            <a:ext cx="10228690" cy="369332"/>
          </a:xfrm>
          <a:prstGeom prst="rect">
            <a:avLst/>
          </a:prstGeom>
        </p:spPr>
        <p:txBody>
          <a:bodyPr wrap="square">
            <a:spAutoFit/>
          </a:bodyPr>
          <a:lstStyle/>
          <a:p>
            <a:r>
              <a:rPr lang="en-US" dirty="0"/>
              <a:t>For CNAME you would be charged however for alias record you are not going to be charged for it</a:t>
            </a:r>
          </a:p>
        </p:txBody>
      </p:sp>
    </p:spTree>
    <p:extLst>
      <p:ext uri="{BB962C8B-B14F-4D97-AF65-F5344CB8AC3E}">
        <p14:creationId xmlns:p14="http://schemas.microsoft.com/office/powerpoint/2010/main" val="20719087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769441"/>
          </a:xfrm>
          <a:prstGeom prst="rect">
            <a:avLst/>
          </a:prstGeom>
        </p:spPr>
        <p:txBody>
          <a:bodyPr wrap="square">
            <a:spAutoFit/>
          </a:bodyPr>
          <a:lstStyle/>
          <a:p>
            <a:r>
              <a:rPr lang="en-US" sz="2200" dirty="0"/>
              <a:t>SQS :- Simple Queue Service</a:t>
            </a:r>
          </a:p>
          <a:p>
            <a:r>
              <a:rPr lang="en-US" sz="2200" dirty="0"/>
              <a:t> </a:t>
            </a:r>
          </a:p>
        </p:txBody>
      </p:sp>
      <p:sp>
        <p:nvSpPr>
          <p:cNvPr id="4" name="Rectangle 3">
            <a:extLst>
              <a:ext uri="{FF2B5EF4-FFF2-40B4-BE49-F238E27FC236}">
                <a16:creationId xmlns:a16="http://schemas.microsoft.com/office/drawing/2014/main" id="{261AC44E-BD70-44BF-9221-0BF84F78FD0F}"/>
              </a:ext>
            </a:extLst>
          </p:cNvPr>
          <p:cNvSpPr/>
          <p:nvPr/>
        </p:nvSpPr>
        <p:spPr>
          <a:xfrm>
            <a:off x="1253196" y="2492580"/>
            <a:ext cx="792205" cy="430887"/>
          </a:xfrm>
          <a:prstGeom prst="rect">
            <a:avLst/>
          </a:prstGeom>
        </p:spPr>
        <p:txBody>
          <a:bodyPr wrap="none">
            <a:spAutoFit/>
          </a:bodyPr>
          <a:lstStyle/>
          <a:p>
            <a:r>
              <a:rPr lang="en-US" sz="2200" b="1" dirty="0"/>
              <a:t>FIFO</a:t>
            </a:r>
          </a:p>
        </p:txBody>
      </p:sp>
      <p:sp>
        <p:nvSpPr>
          <p:cNvPr id="7" name="Rectangle 6">
            <a:extLst>
              <a:ext uri="{FF2B5EF4-FFF2-40B4-BE49-F238E27FC236}">
                <a16:creationId xmlns:a16="http://schemas.microsoft.com/office/drawing/2014/main" id="{B415894D-AF28-4E17-A906-AC562EC81167}"/>
              </a:ext>
            </a:extLst>
          </p:cNvPr>
          <p:cNvSpPr/>
          <p:nvPr/>
        </p:nvSpPr>
        <p:spPr>
          <a:xfrm>
            <a:off x="1253196" y="2861912"/>
            <a:ext cx="9379362" cy="369332"/>
          </a:xfrm>
          <a:prstGeom prst="rect">
            <a:avLst/>
          </a:prstGeom>
        </p:spPr>
        <p:txBody>
          <a:bodyPr wrap="square">
            <a:spAutoFit/>
          </a:bodyPr>
          <a:lstStyle/>
          <a:p>
            <a:r>
              <a:rPr lang="en-US" dirty="0"/>
              <a:t>Messages would be sent out in the order in which they were received</a:t>
            </a:r>
          </a:p>
        </p:txBody>
      </p:sp>
      <p:pic>
        <p:nvPicPr>
          <p:cNvPr id="9" name="Picture 8">
            <a:extLst>
              <a:ext uri="{FF2B5EF4-FFF2-40B4-BE49-F238E27FC236}">
                <a16:creationId xmlns:a16="http://schemas.microsoft.com/office/drawing/2014/main" id="{DF79513D-321E-471B-A5EA-1B637F9DA0DC}"/>
              </a:ext>
            </a:extLst>
          </p:cNvPr>
          <p:cNvPicPr>
            <a:picLocks noChangeAspect="1"/>
          </p:cNvPicPr>
          <p:nvPr/>
        </p:nvPicPr>
        <p:blipFill>
          <a:blip r:embed="rId2"/>
          <a:stretch>
            <a:fillRect/>
          </a:stretch>
        </p:blipFill>
        <p:spPr>
          <a:xfrm>
            <a:off x="1407357" y="3345719"/>
            <a:ext cx="8886825" cy="2892824"/>
          </a:xfrm>
          <a:prstGeom prst="rect">
            <a:avLst/>
          </a:prstGeom>
        </p:spPr>
      </p:pic>
    </p:spTree>
    <p:extLst>
      <p:ext uri="{BB962C8B-B14F-4D97-AF65-F5344CB8AC3E}">
        <p14:creationId xmlns:p14="http://schemas.microsoft.com/office/powerpoint/2010/main" val="12704491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dirty="0"/>
              <a:t>SQS Important terms</a:t>
            </a:r>
          </a:p>
        </p:txBody>
      </p:sp>
      <p:pic>
        <p:nvPicPr>
          <p:cNvPr id="6" name="Picture 5">
            <a:extLst>
              <a:ext uri="{FF2B5EF4-FFF2-40B4-BE49-F238E27FC236}">
                <a16:creationId xmlns:a16="http://schemas.microsoft.com/office/drawing/2014/main" id="{7889B959-A37A-42F7-B19F-880C40246CA1}"/>
              </a:ext>
            </a:extLst>
          </p:cNvPr>
          <p:cNvPicPr>
            <a:picLocks noChangeAspect="1"/>
          </p:cNvPicPr>
          <p:nvPr/>
        </p:nvPicPr>
        <p:blipFill>
          <a:blip r:embed="rId2"/>
          <a:stretch>
            <a:fillRect/>
          </a:stretch>
        </p:blipFill>
        <p:spPr>
          <a:xfrm>
            <a:off x="1426424" y="2501216"/>
            <a:ext cx="9020175" cy="3167173"/>
          </a:xfrm>
          <a:prstGeom prst="rect">
            <a:avLst/>
          </a:prstGeom>
        </p:spPr>
      </p:pic>
      <p:sp>
        <p:nvSpPr>
          <p:cNvPr id="8" name="Rectangle 7">
            <a:extLst>
              <a:ext uri="{FF2B5EF4-FFF2-40B4-BE49-F238E27FC236}">
                <a16:creationId xmlns:a16="http://schemas.microsoft.com/office/drawing/2014/main" id="{A2FD4410-A536-4AA6-9115-D24EFD39DAF3}"/>
              </a:ext>
            </a:extLst>
          </p:cNvPr>
          <p:cNvSpPr/>
          <p:nvPr/>
        </p:nvSpPr>
        <p:spPr>
          <a:xfrm>
            <a:off x="680320" y="5776110"/>
            <a:ext cx="9144163" cy="369332"/>
          </a:xfrm>
          <a:prstGeom prst="rect">
            <a:avLst/>
          </a:prstGeom>
        </p:spPr>
        <p:txBody>
          <a:bodyPr wrap="square">
            <a:spAutoFit/>
          </a:bodyPr>
          <a:lstStyle/>
          <a:p>
            <a:r>
              <a:rPr lang="en-US" dirty="0"/>
              <a:t>Note :- Please do not use SQS for any job that takes more than 12 hours to process</a:t>
            </a:r>
          </a:p>
        </p:txBody>
      </p:sp>
    </p:spTree>
    <p:extLst>
      <p:ext uri="{BB962C8B-B14F-4D97-AF65-F5344CB8AC3E}">
        <p14:creationId xmlns:p14="http://schemas.microsoft.com/office/powerpoint/2010/main" val="15540205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dirty="0"/>
              <a:t>SQS Important terms</a:t>
            </a:r>
          </a:p>
        </p:txBody>
      </p:sp>
      <p:pic>
        <p:nvPicPr>
          <p:cNvPr id="5" name="Picture 4">
            <a:extLst>
              <a:ext uri="{FF2B5EF4-FFF2-40B4-BE49-F238E27FC236}">
                <a16:creationId xmlns:a16="http://schemas.microsoft.com/office/drawing/2014/main" id="{3B00B27E-B4C9-4B54-803C-F177F1C1B34B}"/>
              </a:ext>
            </a:extLst>
          </p:cNvPr>
          <p:cNvPicPr>
            <a:picLocks noChangeAspect="1"/>
          </p:cNvPicPr>
          <p:nvPr/>
        </p:nvPicPr>
        <p:blipFill>
          <a:blip r:embed="rId2"/>
          <a:stretch>
            <a:fillRect/>
          </a:stretch>
        </p:blipFill>
        <p:spPr>
          <a:xfrm>
            <a:off x="1329290" y="2619425"/>
            <a:ext cx="9086850" cy="3038475"/>
          </a:xfrm>
          <a:prstGeom prst="rect">
            <a:avLst/>
          </a:prstGeom>
        </p:spPr>
      </p:pic>
    </p:spTree>
    <p:extLst>
      <p:ext uri="{BB962C8B-B14F-4D97-AF65-F5344CB8AC3E}">
        <p14:creationId xmlns:p14="http://schemas.microsoft.com/office/powerpoint/2010/main" val="36578162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dirty="0"/>
              <a:t>SWF :- Simple Work Flow</a:t>
            </a:r>
          </a:p>
        </p:txBody>
      </p:sp>
      <p:pic>
        <p:nvPicPr>
          <p:cNvPr id="6" name="Picture 5">
            <a:extLst>
              <a:ext uri="{FF2B5EF4-FFF2-40B4-BE49-F238E27FC236}">
                <a16:creationId xmlns:a16="http://schemas.microsoft.com/office/drawing/2014/main" id="{FBE8479A-1DC5-4EFB-9E02-68047CEAC7A4}"/>
              </a:ext>
            </a:extLst>
          </p:cNvPr>
          <p:cNvPicPr>
            <a:picLocks noChangeAspect="1"/>
          </p:cNvPicPr>
          <p:nvPr/>
        </p:nvPicPr>
        <p:blipFill>
          <a:blip r:embed="rId2"/>
          <a:stretch>
            <a:fillRect/>
          </a:stretch>
        </p:blipFill>
        <p:spPr>
          <a:xfrm>
            <a:off x="805416" y="2501216"/>
            <a:ext cx="11049000" cy="1890031"/>
          </a:xfrm>
          <a:prstGeom prst="rect">
            <a:avLst/>
          </a:prstGeom>
        </p:spPr>
      </p:pic>
      <p:pic>
        <p:nvPicPr>
          <p:cNvPr id="8" name="Picture 7">
            <a:extLst>
              <a:ext uri="{FF2B5EF4-FFF2-40B4-BE49-F238E27FC236}">
                <a16:creationId xmlns:a16="http://schemas.microsoft.com/office/drawing/2014/main" id="{E2C98CC4-3E48-4A2B-B636-079C6FB1430F}"/>
              </a:ext>
            </a:extLst>
          </p:cNvPr>
          <p:cNvPicPr>
            <a:picLocks noChangeAspect="1"/>
          </p:cNvPicPr>
          <p:nvPr/>
        </p:nvPicPr>
        <p:blipFill>
          <a:blip r:embed="rId3"/>
          <a:stretch>
            <a:fillRect/>
          </a:stretch>
        </p:blipFill>
        <p:spPr>
          <a:xfrm>
            <a:off x="1195941" y="4657060"/>
            <a:ext cx="10267950" cy="1902674"/>
          </a:xfrm>
          <a:prstGeom prst="rect">
            <a:avLst/>
          </a:prstGeom>
        </p:spPr>
      </p:pic>
    </p:spTree>
    <p:extLst>
      <p:ext uri="{BB962C8B-B14F-4D97-AF65-F5344CB8AC3E}">
        <p14:creationId xmlns:p14="http://schemas.microsoft.com/office/powerpoint/2010/main" val="24512375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dirty="0"/>
              <a:t>SWF :- Simple Work Flow</a:t>
            </a:r>
          </a:p>
        </p:txBody>
      </p:sp>
      <p:sp>
        <p:nvSpPr>
          <p:cNvPr id="4" name="Rectangle 3">
            <a:extLst>
              <a:ext uri="{FF2B5EF4-FFF2-40B4-BE49-F238E27FC236}">
                <a16:creationId xmlns:a16="http://schemas.microsoft.com/office/drawing/2014/main" id="{A1F79533-19B3-44CC-A3A5-28AA89C5BA75}"/>
              </a:ext>
            </a:extLst>
          </p:cNvPr>
          <p:cNvSpPr/>
          <p:nvPr/>
        </p:nvSpPr>
        <p:spPr>
          <a:xfrm>
            <a:off x="1195941" y="2501216"/>
            <a:ext cx="6096000" cy="646331"/>
          </a:xfrm>
          <a:prstGeom prst="rect">
            <a:avLst/>
          </a:prstGeom>
        </p:spPr>
        <p:txBody>
          <a:bodyPr>
            <a:spAutoFit/>
          </a:bodyPr>
          <a:lstStyle/>
          <a:p>
            <a:r>
              <a:rPr lang="en-US" dirty="0"/>
              <a:t>SWF consist of two parts</a:t>
            </a:r>
          </a:p>
          <a:p>
            <a:pPr marL="285750" indent="-285750">
              <a:buFont typeface="Arial" panose="020B0604020202020204" pitchFamily="34" charset="0"/>
              <a:buChar char="•"/>
            </a:pPr>
            <a:r>
              <a:rPr lang="en-US" dirty="0"/>
              <a:t>Workers and Deciders</a:t>
            </a:r>
          </a:p>
        </p:txBody>
      </p:sp>
      <p:sp>
        <p:nvSpPr>
          <p:cNvPr id="5" name="Rectangle 4">
            <a:extLst>
              <a:ext uri="{FF2B5EF4-FFF2-40B4-BE49-F238E27FC236}">
                <a16:creationId xmlns:a16="http://schemas.microsoft.com/office/drawing/2014/main" id="{29DE6CAE-36E8-4B9F-A1F5-0FC18EF5C3CD}"/>
              </a:ext>
            </a:extLst>
          </p:cNvPr>
          <p:cNvSpPr/>
          <p:nvPr/>
        </p:nvSpPr>
        <p:spPr>
          <a:xfrm>
            <a:off x="680321" y="3168266"/>
            <a:ext cx="2735044" cy="430887"/>
          </a:xfrm>
          <a:prstGeom prst="rect">
            <a:avLst/>
          </a:prstGeom>
        </p:spPr>
        <p:txBody>
          <a:bodyPr wrap="none">
            <a:spAutoFit/>
          </a:bodyPr>
          <a:lstStyle/>
          <a:p>
            <a:r>
              <a:rPr lang="en-US" sz="2200" b="1" dirty="0"/>
              <a:t>What are workers ?</a:t>
            </a:r>
          </a:p>
        </p:txBody>
      </p:sp>
      <p:pic>
        <p:nvPicPr>
          <p:cNvPr id="9" name="Picture 8">
            <a:extLst>
              <a:ext uri="{FF2B5EF4-FFF2-40B4-BE49-F238E27FC236}">
                <a16:creationId xmlns:a16="http://schemas.microsoft.com/office/drawing/2014/main" id="{9D885C07-8838-405D-A42A-34E993C3B2F5}"/>
              </a:ext>
            </a:extLst>
          </p:cNvPr>
          <p:cNvPicPr>
            <a:picLocks noChangeAspect="1"/>
          </p:cNvPicPr>
          <p:nvPr/>
        </p:nvPicPr>
        <p:blipFill>
          <a:blip r:embed="rId2"/>
          <a:stretch>
            <a:fillRect/>
          </a:stretch>
        </p:blipFill>
        <p:spPr>
          <a:xfrm>
            <a:off x="1626432" y="3619872"/>
            <a:ext cx="8667750" cy="1090351"/>
          </a:xfrm>
          <a:prstGeom prst="rect">
            <a:avLst/>
          </a:prstGeom>
        </p:spPr>
      </p:pic>
      <p:sp>
        <p:nvSpPr>
          <p:cNvPr id="10" name="Rectangle 9">
            <a:extLst>
              <a:ext uri="{FF2B5EF4-FFF2-40B4-BE49-F238E27FC236}">
                <a16:creationId xmlns:a16="http://schemas.microsoft.com/office/drawing/2014/main" id="{FAB3DAD2-CA30-47F9-A2C7-68FBDFE0E18E}"/>
              </a:ext>
            </a:extLst>
          </p:cNvPr>
          <p:cNvSpPr/>
          <p:nvPr/>
        </p:nvSpPr>
        <p:spPr>
          <a:xfrm>
            <a:off x="680321" y="4748587"/>
            <a:ext cx="2688557" cy="430887"/>
          </a:xfrm>
          <a:prstGeom prst="rect">
            <a:avLst/>
          </a:prstGeom>
        </p:spPr>
        <p:txBody>
          <a:bodyPr wrap="none">
            <a:spAutoFit/>
          </a:bodyPr>
          <a:lstStyle/>
          <a:p>
            <a:r>
              <a:rPr lang="en-US" sz="2200" dirty="0"/>
              <a:t>What are Deciders ?</a:t>
            </a:r>
          </a:p>
        </p:txBody>
      </p:sp>
      <p:pic>
        <p:nvPicPr>
          <p:cNvPr id="12" name="Picture 11">
            <a:extLst>
              <a:ext uri="{FF2B5EF4-FFF2-40B4-BE49-F238E27FC236}">
                <a16:creationId xmlns:a16="http://schemas.microsoft.com/office/drawing/2014/main" id="{2DE1EA51-74DA-43DC-B1B8-9180FD56479F}"/>
              </a:ext>
            </a:extLst>
          </p:cNvPr>
          <p:cNvPicPr>
            <a:picLocks noChangeAspect="1"/>
          </p:cNvPicPr>
          <p:nvPr/>
        </p:nvPicPr>
        <p:blipFill>
          <a:blip r:embed="rId3"/>
          <a:stretch>
            <a:fillRect/>
          </a:stretch>
        </p:blipFill>
        <p:spPr>
          <a:xfrm>
            <a:off x="1594534" y="5217838"/>
            <a:ext cx="8877300" cy="1217086"/>
          </a:xfrm>
          <a:prstGeom prst="rect">
            <a:avLst/>
          </a:prstGeom>
        </p:spPr>
      </p:pic>
    </p:spTree>
    <p:extLst>
      <p:ext uri="{BB962C8B-B14F-4D97-AF65-F5344CB8AC3E}">
        <p14:creationId xmlns:p14="http://schemas.microsoft.com/office/powerpoint/2010/main" val="37777775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dirty="0"/>
              <a:t>SWF :- Simple Work Flow</a:t>
            </a:r>
          </a:p>
        </p:txBody>
      </p:sp>
      <p:pic>
        <p:nvPicPr>
          <p:cNvPr id="7" name="Picture 6">
            <a:extLst>
              <a:ext uri="{FF2B5EF4-FFF2-40B4-BE49-F238E27FC236}">
                <a16:creationId xmlns:a16="http://schemas.microsoft.com/office/drawing/2014/main" id="{7885BBE3-A513-4298-90D2-212BD1B90002}"/>
              </a:ext>
            </a:extLst>
          </p:cNvPr>
          <p:cNvPicPr>
            <a:picLocks noChangeAspect="1"/>
          </p:cNvPicPr>
          <p:nvPr/>
        </p:nvPicPr>
        <p:blipFill>
          <a:blip r:embed="rId2"/>
          <a:stretch>
            <a:fillRect/>
          </a:stretch>
        </p:blipFill>
        <p:spPr>
          <a:xfrm>
            <a:off x="865889" y="2737379"/>
            <a:ext cx="10991850" cy="3113678"/>
          </a:xfrm>
          <a:prstGeom prst="rect">
            <a:avLst/>
          </a:prstGeom>
        </p:spPr>
      </p:pic>
    </p:spTree>
    <p:extLst>
      <p:ext uri="{BB962C8B-B14F-4D97-AF65-F5344CB8AC3E}">
        <p14:creationId xmlns:p14="http://schemas.microsoft.com/office/powerpoint/2010/main" val="4129402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dirty="0"/>
              <a:t>SWF :- Simple Work Flow</a:t>
            </a:r>
          </a:p>
        </p:txBody>
      </p:sp>
      <p:sp>
        <p:nvSpPr>
          <p:cNvPr id="4" name="Rectangle 3">
            <a:extLst>
              <a:ext uri="{FF2B5EF4-FFF2-40B4-BE49-F238E27FC236}">
                <a16:creationId xmlns:a16="http://schemas.microsoft.com/office/drawing/2014/main" id="{4D068C05-3E72-4F83-AE91-2C229FDFF400}"/>
              </a:ext>
            </a:extLst>
          </p:cNvPr>
          <p:cNvSpPr/>
          <p:nvPr/>
        </p:nvSpPr>
        <p:spPr>
          <a:xfrm>
            <a:off x="1154428" y="2552713"/>
            <a:ext cx="1936749" cy="430887"/>
          </a:xfrm>
          <a:prstGeom prst="rect">
            <a:avLst/>
          </a:prstGeom>
        </p:spPr>
        <p:txBody>
          <a:bodyPr wrap="none">
            <a:spAutoFit/>
          </a:bodyPr>
          <a:lstStyle/>
          <a:p>
            <a:r>
              <a:rPr lang="en-US" sz="2200" b="1" dirty="0"/>
              <a:t>SWF Domains</a:t>
            </a:r>
          </a:p>
        </p:txBody>
      </p:sp>
      <p:pic>
        <p:nvPicPr>
          <p:cNvPr id="6" name="Picture 5">
            <a:extLst>
              <a:ext uri="{FF2B5EF4-FFF2-40B4-BE49-F238E27FC236}">
                <a16:creationId xmlns:a16="http://schemas.microsoft.com/office/drawing/2014/main" id="{F8EA81C4-37C5-4752-936E-F186401CFE93}"/>
              </a:ext>
            </a:extLst>
          </p:cNvPr>
          <p:cNvPicPr>
            <a:picLocks noChangeAspect="1"/>
          </p:cNvPicPr>
          <p:nvPr/>
        </p:nvPicPr>
        <p:blipFill>
          <a:blip r:embed="rId2"/>
          <a:stretch>
            <a:fillRect/>
          </a:stretch>
        </p:blipFill>
        <p:spPr>
          <a:xfrm>
            <a:off x="1700212" y="3035097"/>
            <a:ext cx="8791575" cy="3078624"/>
          </a:xfrm>
          <a:prstGeom prst="rect">
            <a:avLst/>
          </a:prstGeom>
        </p:spPr>
      </p:pic>
      <p:sp>
        <p:nvSpPr>
          <p:cNvPr id="8" name="Rectangle 7">
            <a:extLst>
              <a:ext uri="{FF2B5EF4-FFF2-40B4-BE49-F238E27FC236}">
                <a16:creationId xmlns:a16="http://schemas.microsoft.com/office/drawing/2014/main" id="{5BA31D11-88BE-4B57-9532-1C1E0F694247}"/>
              </a:ext>
            </a:extLst>
          </p:cNvPr>
          <p:cNvSpPr/>
          <p:nvPr/>
        </p:nvSpPr>
        <p:spPr>
          <a:xfrm>
            <a:off x="144714" y="6316868"/>
            <a:ext cx="10685074" cy="369332"/>
          </a:xfrm>
          <a:prstGeom prst="rect">
            <a:avLst/>
          </a:prstGeom>
        </p:spPr>
        <p:txBody>
          <a:bodyPr wrap="square">
            <a:spAutoFit/>
          </a:bodyPr>
          <a:lstStyle/>
          <a:p>
            <a:r>
              <a:rPr lang="en-US" dirty="0"/>
              <a:t>Note :- Maximum workflow can be 1 year and the value is measured in seconds</a:t>
            </a:r>
          </a:p>
        </p:txBody>
      </p:sp>
    </p:spTree>
    <p:extLst>
      <p:ext uri="{BB962C8B-B14F-4D97-AF65-F5344CB8AC3E}">
        <p14:creationId xmlns:p14="http://schemas.microsoft.com/office/powerpoint/2010/main" val="39967056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dirty="0"/>
              <a:t>SWF :- Simple Work Flow</a:t>
            </a:r>
          </a:p>
        </p:txBody>
      </p:sp>
      <p:sp>
        <p:nvSpPr>
          <p:cNvPr id="4" name="Rectangle 3">
            <a:extLst>
              <a:ext uri="{FF2B5EF4-FFF2-40B4-BE49-F238E27FC236}">
                <a16:creationId xmlns:a16="http://schemas.microsoft.com/office/drawing/2014/main" id="{4D068C05-3E72-4F83-AE91-2C229FDFF400}"/>
              </a:ext>
            </a:extLst>
          </p:cNvPr>
          <p:cNvSpPr/>
          <p:nvPr/>
        </p:nvSpPr>
        <p:spPr>
          <a:xfrm>
            <a:off x="1154428" y="2552713"/>
            <a:ext cx="1673856" cy="430887"/>
          </a:xfrm>
          <a:prstGeom prst="rect">
            <a:avLst/>
          </a:prstGeom>
        </p:spPr>
        <p:txBody>
          <a:bodyPr wrap="none">
            <a:spAutoFit/>
          </a:bodyPr>
          <a:lstStyle/>
          <a:p>
            <a:r>
              <a:rPr lang="en-US" sz="2200" b="1" dirty="0"/>
              <a:t>SWF vs SQS</a:t>
            </a:r>
          </a:p>
        </p:txBody>
      </p:sp>
      <p:pic>
        <p:nvPicPr>
          <p:cNvPr id="7" name="Picture 6">
            <a:extLst>
              <a:ext uri="{FF2B5EF4-FFF2-40B4-BE49-F238E27FC236}">
                <a16:creationId xmlns:a16="http://schemas.microsoft.com/office/drawing/2014/main" id="{AF3F1CCF-5900-4474-8C62-C5E61B96B4BB}"/>
              </a:ext>
            </a:extLst>
          </p:cNvPr>
          <p:cNvPicPr>
            <a:picLocks noChangeAspect="1"/>
          </p:cNvPicPr>
          <p:nvPr/>
        </p:nvPicPr>
        <p:blipFill>
          <a:blip r:embed="rId2"/>
          <a:stretch>
            <a:fillRect/>
          </a:stretch>
        </p:blipFill>
        <p:spPr>
          <a:xfrm>
            <a:off x="1726572" y="3162688"/>
            <a:ext cx="8696325" cy="2789440"/>
          </a:xfrm>
          <a:prstGeom prst="rect">
            <a:avLst/>
          </a:prstGeom>
        </p:spPr>
      </p:pic>
    </p:spTree>
    <p:extLst>
      <p:ext uri="{BB962C8B-B14F-4D97-AF65-F5344CB8AC3E}">
        <p14:creationId xmlns:p14="http://schemas.microsoft.com/office/powerpoint/2010/main" val="8716796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dirty="0"/>
              <a:t>SWF :- Simple Work Flow</a:t>
            </a:r>
          </a:p>
        </p:txBody>
      </p:sp>
      <p:sp>
        <p:nvSpPr>
          <p:cNvPr id="4" name="Rectangle 3">
            <a:extLst>
              <a:ext uri="{FF2B5EF4-FFF2-40B4-BE49-F238E27FC236}">
                <a16:creationId xmlns:a16="http://schemas.microsoft.com/office/drawing/2014/main" id="{4D068C05-3E72-4F83-AE91-2C229FDFF400}"/>
              </a:ext>
            </a:extLst>
          </p:cNvPr>
          <p:cNvSpPr/>
          <p:nvPr/>
        </p:nvSpPr>
        <p:spPr>
          <a:xfrm>
            <a:off x="1154428" y="2552713"/>
            <a:ext cx="2159566" cy="430887"/>
          </a:xfrm>
          <a:prstGeom prst="rect">
            <a:avLst/>
          </a:prstGeom>
        </p:spPr>
        <p:txBody>
          <a:bodyPr wrap="none">
            <a:spAutoFit/>
          </a:bodyPr>
          <a:lstStyle/>
          <a:p>
            <a:r>
              <a:rPr lang="en-US" sz="2200" b="1" dirty="0"/>
              <a:t>SWF Key terms</a:t>
            </a:r>
          </a:p>
        </p:txBody>
      </p:sp>
      <p:pic>
        <p:nvPicPr>
          <p:cNvPr id="6" name="Picture 5">
            <a:extLst>
              <a:ext uri="{FF2B5EF4-FFF2-40B4-BE49-F238E27FC236}">
                <a16:creationId xmlns:a16="http://schemas.microsoft.com/office/drawing/2014/main" id="{2FC2CF11-E6AB-4ECE-9D13-4867A8A5C6F7}"/>
              </a:ext>
            </a:extLst>
          </p:cNvPr>
          <p:cNvPicPr>
            <a:picLocks noChangeAspect="1"/>
          </p:cNvPicPr>
          <p:nvPr/>
        </p:nvPicPr>
        <p:blipFill>
          <a:blip r:embed="rId2"/>
          <a:stretch>
            <a:fillRect/>
          </a:stretch>
        </p:blipFill>
        <p:spPr>
          <a:xfrm>
            <a:off x="577480" y="3285461"/>
            <a:ext cx="11334750" cy="2641415"/>
          </a:xfrm>
          <a:prstGeom prst="rect">
            <a:avLst/>
          </a:prstGeom>
        </p:spPr>
      </p:pic>
    </p:spTree>
    <p:extLst>
      <p:ext uri="{BB962C8B-B14F-4D97-AF65-F5344CB8AC3E}">
        <p14:creationId xmlns:p14="http://schemas.microsoft.com/office/powerpoint/2010/main" val="38783347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dirty="0"/>
              <a:t>SNS :- Simple Notification Service</a:t>
            </a:r>
          </a:p>
        </p:txBody>
      </p:sp>
      <p:sp>
        <p:nvSpPr>
          <p:cNvPr id="5" name="Rectangle 4">
            <a:extLst>
              <a:ext uri="{FF2B5EF4-FFF2-40B4-BE49-F238E27FC236}">
                <a16:creationId xmlns:a16="http://schemas.microsoft.com/office/drawing/2014/main" id="{1CA6D60A-B8D2-4C99-8387-9ED27DA89F8D}"/>
              </a:ext>
            </a:extLst>
          </p:cNvPr>
          <p:cNvSpPr/>
          <p:nvPr/>
        </p:nvSpPr>
        <p:spPr>
          <a:xfrm>
            <a:off x="1102241" y="2414213"/>
            <a:ext cx="9509051" cy="369332"/>
          </a:xfrm>
          <a:prstGeom prst="rect">
            <a:avLst/>
          </a:prstGeom>
        </p:spPr>
        <p:txBody>
          <a:bodyPr wrap="square">
            <a:spAutoFit/>
          </a:bodyPr>
          <a:lstStyle/>
          <a:p>
            <a:r>
              <a:rPr lang="en-US" dirty="0"/>
              <a:t>Simple notification is a push based service which is used to send notification out to users</a:t>
            </a:r>
          </a:p>
        </p:txBody>
      </p:sp>
      <p:pic>
        <p:nvPicPr>
          <p:cNvPr id="8" name="Picture 7">
            <a:extLst>
              <a:ext uri="{FF2B5EF4-FFF2-40B4-BE49-F238E27FC236}">
                <a16:creationId xmlns:a16="http://schemas.microsoft.com/office/drawing/2014/main" id="{BF6530CF-2762-4132-A817-93529574480A}"/>
              </a:ext>
            </a:extLst>
          </p:cNvPr>
          <p:cNvPicPr>
            <a:picLocks noChangeAspect="1"/>
          </p:cNvPicPr>
          <p:nvPr/>
        </p:nvPicPr>
        <p:blipFill>
          <a:blip r:embed="rId2"/>
          <a:stretch>
            <a:fillRect/>
          </a:stretch>
        </p:blipFill>
        <p:spPr>
          <a:xfrm>
            <a:off x="584015" y="2845101"/>
            <a:ext cx="11172825" cy="1811959"/>
          </a:xfrm>
          <a:prstGeom prst="rect">
            <a:avLst/>
          </a:prstGeom>
        </p:spPr>
      </p:pic>
      <p:pic>
        <p:nvPicPr>
          <p:cNvPr id="10" name="Picture 9">
            <a:extLst>
              <a:ext uri="{FF2B5EF4-FFF2-40B4-BE49-F238E27FC236}">
                <a16:creationId xmlns:a16="http://schemas.microsoft.com/office/drawing/2014/main" id="{6EE12AB6-F23F-47BE-9CCF-F24709294E96}"/>
              </a:ext>
            </a:extLst>
          </p:cNvPr>
          <p:cNvPicPr>
            <a:picLocks noChangeAspect="1"/>
          </p:cNvPicPr>
          <p:nvPr/>
        </p:nvPicPr>
        <p:blipFill>
          <a:blip r:embed="rId3"/>
          <a:stretch>
            <a:fillRect/>
          </a:stretch>
        </p:blipFill>
        <p:spPr>
          <a:xfrm>
            <a:off x="574490" y="4838197"/>
            <a:ext cx="11182350" cy="1796519"/>
          </a:xfrm>
          <a:prstGeom prst="rect">
            <a:avLst/>
          </a:prstGeom>
        </p:spPr>
      </p:pic>
    </p:spTree>
    <p:extLst>
      <p:ext uri="{BB962C8B-B14F-4D97-AF65-F5344CB8AC3E}">
        <p14:creationId xmlns:p14="http://schemas.microsoft.com/office/powerpoint/2010/main" val="1131598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Route 53</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2"/>
            <a:ext cx="4339650" cy="430887"/>
          </a:xfrm>
          <a:prstGeom prst="rect">
            <a:avLst/>
          </a:prstGeom>
        </p:spPr>
        <p:txBody>
          <a:bodyPr wrap="none">
            <a:spAutoFit/>
          </a:bodyPr>
          <a:lstStyle/>
          <a:p>
            <a:r>
              <a:rPr lang="en-US" sz="2200" dirty="0"/>
              <a:t>How to register a domain name ?</a:t>
            </a:r>
          </a:p>
        </p:txBody>
      </p:sp>
      <p:pic>
        <p:nvPicPr>
          <p:cNvPr id="7" name="Picture 6">
            <a:extLst>
              <a:ext uri="{FF2B5EF4-FFF2-40B4-BE49-F238E27FC236}">
                <a16:creationId xmlns:a16="http://schemas.microsoft.com/office/drawing/2014/main" id="{A18F7690-CBCD-4B42-9DDD-8B758ECFD502}"/>
              </a:ext>
            </a:extLst>
          </p:cNvPr>
          <p:cNvPicPr>
            <a:picLocks noChangeAspect="1"/>
          </p:cNvPicPr>
          <p:nvPr/>
        </p:nvPicPr>
        <p:blipFill>
          <a:blip r:embed="rId2"/>
          <a:stretch>
            <a:fillRect/>
          </a:stretch>
        </p:blipFill>
        <p:spPr>
          <a:xfrm>
            <a:off x="1331157" y="2573709"/>
            <a:ext cx="8963025" cy="3656970"/>
          </a:xfrm>
          <a:prstGeom prst="rect">
            <a:avLst/>
          </a:prstGeom>
        </p:spPr>
      </p:pic>
    </p:spTree>
    <p:extLst>
      <p:ext uri="{BB962C8B-B14F-4D97-AF65-F5344CB8AC3E}">
        <p14:creationId xmlns:p14="http://schemas.microsoft.com/office/powerpoint/2010/main" val="14338875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dirty="0"/>
              <a:t>SNS :- Simple Notification Service</a:t>
            </a:r>
          </a:p>
        </p:txBody>
      </p:sp>
      <p:sp>
        <p:nvSpPr>
          <p:cNvPr id="5" name="Rectangle 4">
            <a:extLst>
              <a:ext uri="{FF2B5EF4-FFF2-40B4-BE49-F238E27FC236}">
                <a16:creationId xmlns:a16="http://schemas.microsoft.com/office/drawing/2014/main" id="{1CA6D60A-B8D2-4C99-8387-9ED27DA89F8D}"/>
              </a:ext>
            </a:extLst>
          </p:cNvPr>
          <p:cNvSpPr/>
          <p:nvPr/>
        </p:nvSpPr>
        <p:spPr>
          <a:xfrm>
            <a:off x="1102241" y="2414213"/>
            <a:ext cx="9509051" cy="369332"/>
          </a:xfrm>
          <a:prstGeom prst="rect">
            <a:avLst/>
          </a:prstGeom>
        </p:spPr>
        <p:txBody>
          <a:bodyPr wrap="square">
            <a:spAutoFit/>
          </a:bodyPr>
          <a:lstStyle/>
          <a:p>
            <a:r>
              <a:rPr lang="en-US" dirty="0"/>
              <a:t>You can have </a:t>
            </a:r>
            <a:r>
              <a:rPr lang="en-US" dirty="0" err="1"/>
              <a:t>cloudwatch</a:t>
            </a:r>
            <a:r>
              <a:rPr lang="en-US" dirty="0"/>
              <a:t> or an auto scaling event associated with it.</a:t>
            </a:r>
          </a:p>
        </p:txBody>
      </p:sp>
      <p:sp>
        <p:nvSpPr>
          <p:cNvPr id="4" name="Rectangle 3">
            <a:extLst>
              <a:ext uri="{FF2B5EF4-FFF2-40B4-BE49-F238E27FC236}">
                <a16:creationId xmlns:a16="http://schemas.microsoft.com/office/drawing/2014/main" id="{592B1339-ECF0-4D1E-9173-C95036CD6478}"/>
              </a:ext>
            </a:extLst>
          </p:cNvPr>
          <p:cNvSpPr/>
          <p:nvPr/>
        </p:nvSpPr>
        <p:spPr>
          <a:xfrm>
            <a:off x="1102241" y="2758097"/>
            <a:ext cx="4415761" cy="369332"/>
          </a:xfrm>
          <a:prstGeom prst="rect">
            <a:avLst/>
          </a:prstGeom>
        </p:spPr>
        <p:txBody>
          <a:bodyPr wrap="none">
            <a:spAutoFit/>
          </a:bodyPr>
          <a:lstStyle/>
          <a:p>
            <a:r>
              <a:rPr lang="en-US" dirty="0"/>
              <a:t>You can use SQS in conjunction with SNS </a:t>
            </a:r>
          </a:p>
        </p:txBody>
      </p:sp>
      <p:sp>
        <p:nvSpPr>
          <p:cNvPr id="6" name="Rectangle 5">
            <a:extLst>
              <a:ext uri="{FF2B5EF4-FFF2-40B4-BE49-F238E27FC236}">
                <a16:creationId xmlns:a16="http://schemas.microsoft.com/office/drawing/2014/main" id="{CB438CAA-8E9E-4196-9509-CDF0C23B3D18}"/>
              </a:ext>
            </a:extLst>
          </p:cNvPr>
          <p:cNvSpPr/>
          <p:nvPr/>
        </p:nvSpPr>
        <p:spPr>
          <a:xfrm>
            <a:off x="1134990" y="3127429"/>
            <a:ext cx="9159192" cy="369332"/>
          </a:xfrm>
          <a:prstGeom prst="rect">
            <a:avLst/>
          </a:prstGeom>
        </p:spPr>
        <p:txBody>
          <a:bodyPr wrap="square">
            <a:spAutoFit/>
          </a:bodyPr>
          <a:lstStyle/>
          <a:p>
            <a:r>
              <a:rPr lang="en-US" dirty="0"/>
              <a:t>So SQS would send out messages to SNS and SNS would publish that to subscribers</a:t>
            </a:r>
          </a:p>
        </p:txBody>
      </p:sp>
      <p:sp>
        <p:nvSpPr>
          <p:cNvPr id="7" name="Rectangle 6">
            <a:extLst>
              <a:ext uri="{FF2B5EF4-FFF2-40B4-BE49-F238E27FC236}">
                <a16:creationId xmlns:a16="http://schemas.microsoft.com/office/drawing/2014/main" id="{976C315A-921D-43E2-B03F-D3D6C9919DED}"/>
              </a:ext>
            </a:extLst>
          </p:cNvPr>
          <p:cNvSpPr/>
          <p:nvPr/>
        </p:nvSpPr>
        <p:spPr>
          <a:xfrm>
            <a:off x="1142835" y="3496761"/>
            <a:ext cx="4168129" cy="369332"/>
          </a:xfrm>
          <a:prstGeom prst="rect">
            <a:avLst/>
          </a:prstGeom>
        </p:spPr>
        <p:txBody>
          <a:bodyPr wrap="none">
            <a:spAutoFit/>
          </a:bodyPr>
          <a:lstStyle/>
          <a:p>
            <a:r>
              <a:rPr lang="en-US" dirty="0"/>
              <a:t>What it does it adds up on redundancy</a:t>
            </a:r>
          </a:p>
        </p:txBody>
      </p:sp>
      <p:pic>
        <p:nvPicPr>
          <p:cNvPr id="11" name="Picture 10">
            <a:extLst>
              <a:ext uri="{FF2B5EF4-FFF2-40B4-BE49-F238E27FC236}">
                <a16:creationId xmlns:a16="http://schemas.microsoft.com/office/drawing/2014/main" id="{6B34E36C-6349-4149-9061-44CD8E967B44}"/>
              </a:ext>
            </a:extLst>
          </p:cNvPr>
          <p:cNvPicPr>
            <a:picLocks noChangeAspect="1"/>
          </p:cNvPicPr>
          <p:nvPr/>
        </p:nvPicPr>
        <p:blipFill>
          <a:blip r:embed="rId2"/>
          <a:stretch>
            <a:fillRect/>
          </a:stretch>
        </p:blipFill>
        <p:spPr>
          <a:xfrm>
            <a:off x="1722918" y="3972417"/>
            <a:ext cx="8724900" cy="2428381"/>
          </a:xfrm>
          <a:prstGeom prst="rect">
            <a:avLst/>
          </a:prstGeom>
        </p:spPr>
      </p:pic>
    </p:spTree>
    <p:extLst>
      <p:ext uri="{BB962C8B-B14F-4D97-AF65-F5344CB8AC3E}">
        <p14:creationId xmlns:p14="http://schemas.microsoft.com/office/powerpoint/2010/main" val="15173438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dirty="0"/>
              <a:t>SNS :- Simple Notification Service</a:t>
            </a:r>
          </a:p>
        </p:txBody>
      </p:sp>
      <p:pic>
        <p:nvPicPr>
          <p:cNvPr id="9" name="Picture 8">
            <a:extLst>
              <a:ext uri="{FF2B5EF4-FFF2-40B4-BE49-F238E27FC236}">
                <a16:creationId xmlns:a16="http://schemas.microsoft.com/office/drawing/2014/main" id="{F15C981A-97DE-421E-9C9E-4FFA3E9D4BE4}"/>
              </a:ext>
            </a:extLst>
          </p:cNvPr>
          <p:cNvPicPr>
            <a:picLocks noChangeAspect="1"/>
          </p:cNvPicPr>
          <p:nvPr/>
        </p:nvPicPr>
        <p:blipFill>
          <a:blip r:embed="rId2"/>
          <a:stretch>
            <a:fillRect/>
          </a:stretch>
        </p:blipFill>
        <p:spPr>
          <a:xfrm>
            <a:off x="1719262" y="2647507"/>
            <a:ext cx="8753475" cy="2519916"/>
          </a:xfrm>
          <a:prstGeom prst="rect">
            <a:avLst/>
          </a:prstGeom>
        </p:spPr>
      </p:pic>
      <p:sp>
        <p:nvSpPr>
          <p:cNvPr id="10" name="Rectangle 9">
            <a:extLst>
              <a:ext uri="{FF2B5EF4-FFF2-40B4-BE49-F238E27FC236}">
                <a16:creationId xmlns:a16="http://schemas.microsoft.com/office/drawing/2014/main" id="{012BD75E-1817-4591-B8D7-3E5D7FD8630E}"/>
              </a:ext>
            </a:extLst>
          </p:cNvPr>
          <p:cNvSpPr/>
          <p:nvPr/>
        </p:nvSpPr>
        <p:spPr>
          <a:xfrm>
            <a:off x="847059" y="5313714"/>
            <a:ext cx="10529777" cy="646331"/>
          </a:xfrm>
          <a:prstGeom prst="rect">
            <a:avLst/>
          </a:prstGeom>
        </p:spPr>
        <p:txBody>
          <a:bodyPr wrap="square">
            <a:spAutoFit/>
          </a:bodyPr>
          <a:lstStyle/>
          <a:p>
            <a:r>
              <a:rPr lang="en-US" dirty="0"/>
              <a:t>In case your SNS is sending out notification in different format you don't have to change the format for your messages it is done automatically</a:t>
            </a:r>
          </a:p>
        </p:txBody>
      </p:sp>
    </p:spTree>
    <p:extLst>
      <p:ext uri="{BB962C8B-B14F-4D97-AF65-F5344CB8AC3E}">
        <p14:creationId xmlns:p14="http://schemas.microsoft.com/office/powerpoint/2010/main" val="22840834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dirty="0"/>
              <a:t>SNS :- Simple Notification Service</a:t>
            </a:r>
          </a:p>
        </p:txBody>
      </p:sp>
      <p:sp>
        <p:nvSpPr>
          <p:cNvPr id="4" name="Rectangle 3">
            <a:extLst>
              <a:ext uri="{FF2B5EF4-FFF2-40B4-BE49-F238E27FC236}">
                <a16:creationId xmlns:a16="http://schemas.microsoft.com/office/drawing/2014/main" id="{A104767E-598C-42B5-991F-227BE757E712}"/>
              </a:ext>
            </a:extLst>
          </p:cNvPr>
          <p:cNvSpPr/>
          <p:nvPr/>
        </p:nvSpPr>
        <p:spPr>
          <a:xfrm>
            <a:off x="1056280" y="2501216"/>
            <a:ext cx="1827744" cy="430887"/>
          </a:xfrm>
          <a:prstGeom prst="rect">
            <a:avLst/>
          </a:prstGeom>
        </p:spPr>
        <p:txBody>
          <a:bodyPr wrap="none">
            <a:spAutoFit/>
          </a:bodyPr>
          <a:lstStyle/>
          <a:p>
            <a:r>
              <a:rPr lang="en-US" sz="2200" b="1" dirty="0"/>
              <a:t>SNS Benefits</a:t>
            </a:r>
          </a:p>
        </p:txBody>
      </p:sp>
      <p:pic>
        <p:nvPicPr>
          <p:cNvPr id="6" name="Picture 5">
            <a:extLst>
              <a:ext uri="{FF2B5EF4-FFF2-40B4-BE49-F238E27FC236}">
                <a16:creationId xmlns:a16="http://schemas.microsoft.com/office/drawing/2014/main" id="{E9555648-8F21-49C9-A49D-50037560256F}"/>
              </a:ext>
            </a:extLst>
          </p:cNvPr>
          <p:cNvPicPr>
            <a:picLocks noChangeAspect="1"/>
          </p:cNvPicPr>
          <p:nvPr/>
        </p:nvPicPr>
        <p:blipFill>
          <a:blip r:embed="rId2"/>
          <a:stretch>
            <a:fillRect/>
          </a:stretch>
        </p:blipFill>
        <p:spPr>
          <a:xfrm>
            <a:off x="1970152" y="2932103"/>
            <a:ext cx="8467725" cy="3373004"/>
          </a:xfrm>
          <a:prstGeom prst="rect">
            <a:avLst/>
          </a:prstGeom>
        </p:spPr>
      </p:pic>
    </p:spTree>
    <p:extLst>
      <p:ext uri="{BB962C8B-B14F-4D97-AF65-F5344CB8AC3E}">
        <p14:creationId xmlns:p14="http://schemas.microsoft.com/office/powerpoint/2010/main" val="10377799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dirty="0"/>
              <a:t>SNS :- Simple Notification Service</a:t>
            </a:r>
          </a:p>
        </p:txBody>
      </p:sp>
      <p:sp>
        <p:nvSpPr>
          <p:cNvPr id="4" name="Rectangle 3">
            <a:extLst>
              <a:ext uri="{FF2B5EF4-FFF2-40B4-BE49-F238E27FC236}">
                <a16:creationId xmlns:a16="http://schemas.microsoft.com/office/drawing/2014/main" id="{A104767E-598C-42B5-991F-227BE757E712}"/>
              </a:ext>
            </a:extLst>
          </p:cNvPr>
          <p:cNvSpPr/>
          <p:nvPr/>
        </p:nvSpPr>
        <p:spPr>
          <a:xfrm>
            <a:off x="1056280" y="2501216"/>
            <a:ext cx="1590500" cy="430887"/>
          </a:xfrm>
          <a:prstGeom prst="rect">
            <a:avLst/>
          </a:prstGeom>
        </p:spPr>
        <p:txBody>
          <a:bodyPr wrap="none">
            <a:spAutoFit/>
          </a:bodyPr>
          <a:lstStyle/>
          <a:p>
            <a:r>
              <a:rPr lang="en-US" sz="2200" b="1" dirty="0"/>
              <a:t>SNS vs SQS</a:t>
            </a:r>
          </a:p>
        </p:txBody>
      </p:sp>
      <p:sp>
        <p:nvSpPr>
          <p:cNvPr id="5" name="Rectangle 4">
            <a:extLst>
              <a:ext uri="{FF2B5EF4-FFF2-40B4-BE49-F238E27FC236}">
                <a16:creationId xmlns:a16="http://schemas.microsoft.com/office/drawing/2014/main" id="{84FBDE4B-1EDC-4618-8C01-24451EE1CC7B}"/>
              </a:ext>
            </a:extLst>
          </p:cNvPr>
          <p:cNvSpPr/>
          <p:nvPr/>
        </p:nvSpPr>
        <p:spPr>
          <a:xfrm>
            <a:off x="1495646" y="2932103"/>
            <a:ext cx="8798536" cy="369332"/>
          </a:xfrm>
          <a:prstGeom prst="rect">
            <a:avLst/>
          </a:prstGeom>
        </p:spPr>
        <p:txBody>
          <a:bodyPr wrap="square">
            <a:spAutoFit/>
          </a:bodyPr>
          <a:lstStyle/>
          <a:p>
            <a:r>
              <a:rPr lang="en-US" dirty="0"/>
              <a:t>SNS is push and SQS polls and both are messaging services in AWS</a:t>
            </a:r>
          </a:p>
        </p:txBody>
      </p:sp>
      <p:pic>
        <p:nvPicPr>
          <p:cNvPr id="8" name="Picture 7">
            <a:extLst>
              <a:ext uri="{FF2B5EF4-FFF2-40B4-BE49-F238E27FC236}">
                <a16:creationId xmlns:a16="http://schemas.microsoft.com/office/drawing/2014/main" id="{E95A7277-0EED-4364-9BC1-29A388279CC6}"/>
              </a:ext>
            </a:extLst>
          </p:cNvPr>
          <p:cNvPicPr>
            <a:picLocks noChangeAspect="1"/>
          </p:cNvPicPr>
          <p:nvPr/>
        </p:nvPicPr>
        <p:blipFill>
          <a:blip r:embed="rId2"/>
          <a:stretch>
            <a:fillRect/>
          </a:stretch>
        </p:blipFill>
        <p:spPr>
          <a:xfrm>
            <a:off x="1655275" y="3476848"/>
            <a:ext cx="3143250" cy="2770989"/>
          </a:xfrm>
          <a:prstGeom prst="rect">
            <a:avLst/>
          </a:prstGeom>
        </p:spPr>
      </p:pic>
    </p:spTree>
    <p:extLst>
      <p:ext uri="{BB962C8B-B14F-4D97-AF65-F5344CB8AC3E}">
        <p14:creationId xmlns:p14="http://schemas.microsoft.com/office/powerpoint/2010/main" val="35655112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dirty="0"/>
              <a:t>Elastic Transcoder</a:t>
            </a:r>
          </a:p>
        </p:txBody>
      </p:sp>
      <p:pic>
        <p:nvPicPr>
          <p:cNvPr id="7" name="Picture 6">
            <a:extLst>
              <a:ext uri="{FF2B5EF4-FFF2-40B4-BE49-F238E27FC236}">
                <a16:creationId xmlns:a16="http://schemas.microsoft.com/office/drawing/2014/main" id="{28280C8E-CABA-41C9-A0D3-8E7C90C99885}"/>
              </a:ext>
            </a:extLst>
          </p:cNvPr>
          <p:cNvPicPr>
            <a:picLocks noChangeAspect="1"/>
          </p:cNvPicPr>
          <p:nvPr/>
        </p:nvPicPr>
        <p:blipFill>
          <a:blip r:embed="rId2"/>
          <a:stretch>
            <a:fillRect/>
          </a:stretch>
        </p:blipFill>
        <p:spPr>
          <a:xfrm>
            <a:off x="1488558" y="2583710"/>
            <a:ext cx="9116370" cy="2730795"/>
          </a:xfrm>
          <a:prstGeom prst="rect">
            <a:avLst/>
          </a:prstGeom>
        </p:spPr>
      </p:pic>
      <p:sp>
        <p:nvSpPr>
          <p:cNvPr id="9" name="Rectangle 8">
            <a:extLst>
              <a:ext uri="{FF2B5EF4-FFF2-40B4-BE49-F238E27FC236}">
                <a16:creationId xmlns:a16="http://schemas.microsoft.com/office/drawing/2014/main" id="{C4DC60C4-1ED4-4C14-9E33-220D2F45B52B}"/>
              </a:ext>
            </a:extLst>
          </p:cNvPr>
          <p:cNvSpPr/>
          <p:nvPr/>
        </p:nvSpPr>
        <p:spPr>
          <a:xfrm>
            <a:off x="584628" y="5602384"/>
            <a:ext cx="11377000" cy="923330"/>
          </a:xfrm>
          <a:prstGeom prst="rect">
            <a:avLst/>
          </a:prstGeom>
        </p:spPr>
        <p:txBody>
          <a:bodyPr wrap="square">
            <a:spAutoFit/>
          </a:bodyPr>
          <a:lstStyle/>
          <a:p>
            <a:r>
              <a:rPr lang="en-US" dirty="0"/>
              <a:t>Every time you upload a vide in S3 bucket in a particular format and then an event can trigger a lambda function to get the video and supply that as an input in Elastic Transcoder and once you transcode it you can supply that to another S3 bucket</a:t>
            </a:r>
          </a:p>
        </p:txBody>
      </p:sp>
    </p:spTree>
    <p:extLst>
      <p:ext uri="{BB962C8B-B14F-4D97-AF65-F5344CB8AC3E}">
        <p14:creationId xmlns:p14="http://schemas.microsoft.com/office/powerpoint/2010/main" val="9577094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dirty="0"/>
              <a:t>API Gateway</a:t>
            </a:r>
          </a:p>
        </p:txBody>
      </p:sp>
      <p:sp>
        <p:nvSpPr>
          <p:cNvPr id="4" name="Rectangle 3">
            <a:extLst>
              <a:ext uri="{FF2B5EF4-FFF2-40B4-BE49-F238E27FC236}">
                <a16:creationId xmlns:a16="http://schemas.microsoft.com/office/drawing/2014/main" id="{82417A86-AD0D-42E1-A284-7C94868C6295}"/>
              </a:ext>
            </a:extLst>
          </p:cNvPr>
          <p:cNvSpPr/>
          <p:nvPr/>
        </p:nvSpPr>
        <p:spPr>
          <a:xfrm>
            <a:off x="953387" y="2501216"/>
            <a:ext cx="9689804" cy="646331"/>
          </a:xfrm>
          <a:prstGeom prst="rect">
            <a:avLst/>
          </a:prstGeom>
        </p:spPr>
        <p:txBody>
          <a:bodyPr wrap="square">
            <a:spAutoFit/>
          </a:bodyPr>
          <a:lstStyle/>
          <a:p>
            <a:r>
              <a:rPr lang="en-US" dirty="0"/>
              <a:t>API Gateway does not generally comes up in the examinations but you may get one or two questions around it</a:t>
            </a:r>
          </a:p>
        </p:txBody>
      </p:sp>
      <p:pic>
        <p:nvPicPr>
          <p:cNvPr id="6" name="Picture 5">
            <a:extLst>
              <a:ext uri="{FF2B5EF4-FFF2-40B4-BE49-F238E27FC236}">
                <a16:creationId xmlns:a16="http://schemas.microsoft.com/office/drawing/2014/main" id="{1CE82123-0553-4ED2-9B34-C4CBBA50CE8A}"/>
              </a:ext>
            </a:extLst>
          </p:cNvPr>
          <p:cNvPicPr>
            <a:picLocks noChangeAspect="1"/>
          </p:cNvPicPr>
          <p:nvPr/>
        </p:nvPicPr>
        <p:blipFill>
          <a:blip r:embed="rId2"/>
          <a:stretch>
            <a:fillRect/>
          </a:stretch>
        </p:blipFill>
        <p:spPr>
          <a:xfrm>
            <a:off x="540046" y="3168266"/>
            <a:ext cx="11239500" cy="3016259"/>
          </a:xfrm>
          <a:prstGeom prst="rect">
            <a:avLst/>
          </a:prstGeom>
        </p:spPr>
      </p:pic>
    </p:spTree>
    <p:extLst>
      <p:ext uri="{BB962C8B-B14F-4D97-AF65-F5344CB8AC3E}">
        <p14:creationId xmlns:p14="http://schemas.microsoft.com/office/powerpoint/2010/main" val="152858039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dirty="0"/>
              <a:t>Architecture for API-Gateway</a:t>
            </a:r>
          </a:p>
        </p:txBody>
      </p:sp>
      <p:pic>
        <p:nvPicPr>
          <p:cNvPr id="7" name="Picture 6">
            <a:extLst>
              <a:ext uri="{FF2B5EF4-FFF2-40B4-BE49-F238E27FC236}">
                <a16:creationId xmlns:a16="http://schemas.microsoft.com/office/drawing/2014/main" id="{F3E74E77-A57E-4A57-B53A-42EF2CC47B50}"/>
              </a:ext>
            </a:extLst>
          </p:cNvPr>
          <p:cNvPicPr>
            <a:picLocks noChangeAspect="1"/>
          </p:cNvPicPr>
          <p:nvPr/>
        </p:nvPicPr>
        <p:blipFill>
          <a:blip r:embed="rId2"/>
          <a:stretch>
            <a:fillRect/>
          </a:stretch>
        </p:blipFill>
        <p:spPr>
          <a:xfrm>
            <a:off x="863784" y="2501217"/>
            <a:ext cx="10927723" cy="2559882"/>
          </a:xfrm>
          <a:prstGeom prst="rect">
            <a:avLst/>
          </a:prstGeom>
        </p:spPr>
      </p:pic>
    </p:spTree>
    <p:extLst>
      <p:ext uri="{BB962C8B-B14F-4D97-AF65-F5344CB8AC3E}">
        <p14:creationId xmlns:p14="http://schemas.microsoft.com/office/powerpoint/2010/main" val="7274900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b="1" dirty="0"/>
              <a:t>API-Caching</a:t>
            </a:r>
          </a:p>
        </p:txBody>
      </p:sp>
      <p:pic>
        <p:nvPicPr>
          <p:cNvPr id="5" name="Picture 4">
            <a:extLst>
              <a:ext uri="{FF2B5EF4-FFF2-40B4-BE49-F238E27FC236}">
                <a16:creationId xmlns:a16="http://schemas.microsoft.com/office/drawing/2014/main" id="{5A5B3628-D074-4FF9-8437-AC7DEFC5FB51}"/>
              </a:ext>
            </a:extLst>
          </p:cNvPr>
          <p:cNvPicPr>
            <a:picLocks noChangeAspect="1"/>
          </p:cNvPicPr>
          <p:nvPr/>
        </p:nvPicPr>
        <p:blipFill>
          <a:blip r:embed="rId2"/>
          <a:stretch>
            <a:fillRect/>
          </a:stretch>
        </p:blipFill>
        <p:spPr>
          <a:xfrm>
            <a:off x="795228" y="2609789"/>
            <a:ext cx="10273265" cy="3191933"/>
          </a:xfrm>
          <a:prstGeom prst="rect">
            <a:avLst/>
          </a:prstGeom>
        </p:spPr>
      </p:pic>
      <p:sp>
        <p:nvSpPr>
          <p:cNvPr id="6" name="Rectangle 5">
            <a:extLst>
              <a:ext uri="{FF2B5EF4-FFF2-40B4-BE49-F238E27FC236}">
                <a16:creationId xmlns:a16="http://schemas.microsoft.com/office/drawing/2014/main" id="{49BFA806-2C0D-4DEF-AB44-6F6A6E9A2F49}"/>
              </a:ext>
            </a:extLst>
          </p:cNvPr>
          <p:cNvSpPr/>
          <p:nvPr/>
        </p:nvSpPr>
        <p:spPr>
          <a:xfrm>
            <a:off x="680321" y="5896008"/>
            <a:ext cx="10887902" cy="646331"/>
          </a:xfrm>
          <a:prstGeom prst="rect">
            <a:avLst/>
          </a:prstGeom>
        </p:spPr>
        <p:txBody>
          <a:bodyPr wrap="square">
            <a:spAutoFit/>
          </a:bodyPr>
          <a:lstStyle/>
          <a:p>
            <a:r>
              <a:rPr lang="en-US" dirty="0"/>
              <a:t>So to speak about </a:t>
            </a:r>
            <a:r>
              <a:rPr lang="en-US" dirty="0" err="1"/>
              <a:t>api</a:t>
            </a:r>
            <a:r>
              <a:rPr lang="en-US" dirty="0"/>
              <a:t> caching you can cache the response that you </a:t>
            </a:r>
            <a:r>
              <a:rPr lang="en-US" dirty="0" err="1"/>
              <a:t>recieve</a:t>
            </a:r>
            <a:r>
              <a:rPr lang="en-US" dirty="0"/>
              <a:t> from an endpoint that was generated when a </a:t>
            </a:r>
            <a:r>
              <a:rPr lang="en-US" dirty="0" err="1"/>
              <a:t>requst</a:t>
            </a:r>
            <a:r>
              <a:rPr lang="en-US" dirty="0"/>
              <a:t> was made to the endpoint for the very first time.</a:t>
            </a:r>
          </a:p>
        </p:txBody>
      </p:sp>
    </p:spTree>
    <p:extLst>
      <p:ext uri="{BB962C8B-B14F-4D97-AF65-F5344CB8AC3E}">
        <p14:creationId xmlns:p14="http://schemas.microsoft.com/office/powerpoint/2010/main" val="11793210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b="1" dirty="0"/>
              <a:t>Benefits of API Gateway</a:t>
            </a:r>
          </a:p>
        </p:txBody>
      </p:sp>
      <p:pic>
        <p:nvPicPr>
          <p:cNvPr id="7" name="Picture 6">
            <a:extLst>
              <a:ext uri="{FF2B5EF4-FFF2-40B4-BE49-F238E27FC236}">
                <a16:creationId xmlns:a16="http://schemas.microsoft.com/office/drawing/2014/main" id="{5D372932-BDA5-4C73-B02C-084237C3BC61}"/>
              </a:ext>
            </a:extLst>
          </p:cNvPr>
          <p:cNvPicPr>
            <a:picLocks noChangeAspect="1"/>
          </p:cNvPicPr>
          <p:nvPr/>
        </p:nvPicPr>
        <p:blipFill>
          <a:blip r:embed="rId2"/>
          <a:stretch>
            <a:fillRect/>
          </a:stretch>
        </p:blipFill>
        <p:spPr>
          <a:xfrm>
            <a:off x="1277679" y="2598664"/>
            <a:ext cx="8991600" cy="1696890"/>
          </a:xfrm>
          <a:prstGeom prst="rect">
            <a:avLst/>
          </a:prstGeom>
        </p:spPr>
      </p:pic>
      <p:sp>
        <p:nvSpPr>
          <p:cNvPr id="8" name="Rectangle 7">
            <a:extLst>
              <a:ext uri="{FF2B5EF4-FFF2-40B4-BE49-F238E27FC236}">
                <a16:creationId xmlns:a16="http://schemas.microsoft.com/office/drawing/2014/main" id="{19D257BE-D54D-425F-9E63-A20CB19FA7AD}"/>
              </a:ext>
            </a:extLst>
          </p:cNvPr>
          <p:cNvSpPr/>
          <p:nvPr/>
        </p:nvSpPr>
        <p:spPr>
          <a:xfrm>
            <a:off x="744116" y="4307705"/>
            <a:ext cx="2625655" cy="430887"/>
          </a:xfrm>
          <a:prstGeom prst="rect">
            <a:avLst/>
          </a:prstGeom>
        </p:spPr>
        <p:txBody>
          <a:bodyPr wrap="none">
            <a:spAutoFit/>
          </a:bodyPr>
          <a:lstStyle/>
          <a:p>
            <a:r>
              <a:rPr lang="en-US" sz="2200" b="1" dirty="0"/>
              <a:t>Same Origin Policy</a:t>
            </a:r>
          </a:p>
        </p:txBody>
      </p:sp>
      <p:pic>
        <p:nvPicPr>
          <p:cNvPr id="10" name="Picture 9">
            <a:extLst>
              <a:ext uri="{FF2B5EF4-FFF2-40B4-BE49-F238E27FC236}">
                <a16:creationId xmlns:a16="http://schemas.microsoft.com/office/drawing/2014/main" id="{5CAB7672-2BA2-407C-9553-E966FBD3C3E9}"/>
              </a:ext>
            </a:extLst>
          </p:cNvPr>
          <p:cNvPicPr>
            <a:picLocks noChangeAspect="1"/>
          </p:cNvPicPr>
          <p:nvPr/>
        </p:nvPicPr>
        <p:blipFill>
          <a:blip r:embed="rId3"/>
          <a:stretch>
            <a:fillRect/>
          </a:stretch>
        </p:blipFill>
        <p:spPr>
          <a:xfrm>
            <a:off x="1277679" y="4750743"/>
            <a:ext cx="9016503" cy="1953683"/>
          </a:xfrm>
          <a:prstGeom prst="rect">
            <a:avLst/>
          </a:prstGeom>
        </p:spPr>
      </p:pic>
    </p:spTree>
    <p:extLst>
      <p:ext uri="{BB962C8B-B14F-4D97-AF65-F5344CB8AC3E}">
        <p14:creationId xmlns:p14="http://schemas.microsoft.com/office/powerpoint/2010/main" val="3011288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b="1" dirty="0"/>
              <a:t>CORS</a:t>
            </a:r>
          </a:p>
        </p:txBody>
      </p:sp>
      <p:pic>
        <p:nvPicPr>
          <p:cNvPr id="5" name="Picture 4">
            <a:extLst>
              <a:ext uri="{FF2B5EF4-FFF2-40B4-BE49-F238E27FC236}">
                <a16:creationId xmlns:a16="http://schemas.microsoft.com/office/drawing/2014/main" id="{93443482-61AE-47FB-9C6D-23FC8066936B}"/>
              </a:ext>
            </a:extLst>
          </p:cNvPr>
          <p:cNvPicPr>
            <a:picLocks noChangeAspect="1"/>
          </p:cNvPicPr>
          <p:nvPr/>
        </p:nvPicPr>
        <p:blipFill>
          <a:blip r:embed="rId2"/>
          <a:stretch>
            <a:fillRect/>
          </a:stretch>
        </p:blipFill>
        <p:spPr>
          <a:xfrm>
            <a:off x="1000125" y="2594343"/>
            <a:ext cx="10206591" cy="2796363"/>
          </a:xfrm>
          <a:prstGeom prst="rect">
            <a:avLst/>
          </a:prstGeom>
        </p:spPr>
      </p:pic>
      <p:sp>
        <p:nvSpPr>
          <p:cNvPr id="6" name="Rectangle 5">
            <a:extLst>
              <a:ext uri="{FF2B5EF4-FFF2-40B4-BE49-F238E27FC236}">
                <a16:creationId xmlns:a16="http://schemas.microsoft.com/office/drawing/2014/main" id="{73ED53B2-EC5A-4223-BF09-820710791C2C}"/>
              </a:ext>
            </a:extLst>
          </p:cNvPr>
          <p:cNvSpPr/>
          <p:nvPr/>
        </p:nvSpPr>
        <p:spPr>
          <a:xfrm>
            <a:off x="680321" y="5642778"/>
            <a:ext cx="9984135" cy="646331"/>
          </a:xfrm>
          <a:prstGeom prst="rect">
            <a:avLst/>
          </a:prstGeom>
        </p:spPr>
        <p:txBody>
          <a:bodyPr wrap="square">
            <a:spAutoFit/>
          </a:bodyPr>
          <a:lstStyle/>
          <a:p>
            <a:r>
              <a:rPr lang="en-US" dirty="0"/>
              <a:t>Note :- In case you use </a:t>
            </a:r>
            <a:r>
              <a:rPr lang="en-US" dirty="0" err="1"/>
              <a:t>Javascript</a:t>
            </a:r>
            <a:r>
              <a:rPr lang="en-US" dirty="0"/>
              <a:t> wherein that uses multiple domains please make sure to enable CORS</a:t>
            </a:r>
          </a:p>
        </p:txBody>
      </p:sp>
    </p:spTree>
    <p:extLst>
      <p:ext uri="{BB962C8B-B14F-4D97-AF65-F5344CB8AC3E}">
        <p14:creationId xmlns:p14="http://schemas.microsoft.com/office/powerpoint/2010/main" val="555824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Route 53</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2"/>
            <a:ext cx="4339650" cy="430887"/>
          </a:xfrm>
          <a:prstGeom prst="rect">
            <a:avLst/>
          </a:prstGeom>
        </p:spPr>
        <p:txBody>
          <a:bodyPr wrap="none">
            <a:spAutoFit/>
          </a:bodyPr>
          <a:lstStyle/>
          <a:p>
            <a:r>
              <a:rPr lang="en-US" sz="2200" dirty="0"/>
              <a:t>How to register a domain name ?</a:t>
            </a:r>
          </a:p>
        </p:txBody>
      </p:sp>
      <p:pic>
        <p:nvPicPr>
          <p:cNvPr id="4" name="Picture 3">
            <a:extLst>
              <a:ext uri="{FF2B5EF4-FFF2-40B4-BE49-F238E27FC236}">
                <a16:creationId xmlns:a16="http://schemas.microsoft.com/office/drawing/2014/main" id="{B7A71D40-BFF5-41B3-8336-D97567574C1E}"/>
              </a:ext>
            </a:extLst>
          </p:cNvPr>
          <p:cNvPicPr>
            <a:picLocks noChangeAspect="1"/>
          </p:cNvPicPr>
          <p:nvPr/>
        </p:nvPicPr>
        <p:blipFill>
          <a:blip r:embed="rId2"/>
          <a:stretch>
            <a:fillRect/>
          </a:stretch>
        </p:blipFill>
        <p:spPr>
          <a:xfrm>
            <a:off x="1025709" y="2619043"/>
            <a:ext cx="9991725" cy="1814734"/>
          </a:xfrm>
          <a:prstGeom prst="rect">
            <a:avLst/>
          </a:prstGeom>
        </p:spPr>
      </p:pic>
      <p:pic>
        <p:nvPicPr>
          <p:cNvPr id="8" name="Picture 7">
            <a:extLst>
              <a:ext uri="{FF2B5EF4-FFF2-40B4-BE49-F238E27FC236}">
                <a16:creationId xmlns:a16="http://schemas.microsoft.com/office/drawing/2014/main" id="{D062F018-C7D4-4072-8C37-49189D5E6DFF}"/>
              </a:ext>
            </a:extLst>
          </p:cNvPr>
          <p:cNvPicPr>
            <a:picLocks noChangeAspect="1"/>
          </p:cNvPicPr>
          <p:nvPr/>
        </p:nvPicPr>
        <p:blipFill>
          <a:blip r:embed="rId3"/>
          <a:stretch>
            <a:fillRect/>
          </a:stretch>
        </p:blipFill>
        <p:spPr>
          <a:xfrm>
            <a:off x="1025709" y="4725909"/>
            <a:ext cx="9991725" cy="1943100"/>
          </a:xfrm>
          <a:prstGeom prst="rect">
            <a:avLst/>
          </a:prstGeom>
        </p:spPr>
      </p:pic>
    </p:spTree>
    <p:extLst>
      <p:ext uri="{BB962C8B-B14F-4D97-AF65-F5344CB8AC3E}">
        <p14:creationId xmlns:p14="http://schemas.microsoft.com/office/powerpoint/2010/main" val="36027999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b="1" dirty="0"/>
              <a:t>Kinesis</a:t>
            </a:r>
          </a:p>
        </p:txBody>
      </p:sp>
      <p:sp>
        <p:nvSpPr>
          <p:cNvPr id="4" name="Rectangle 3">
            <a:extLst>
              <a:ext uri="{FF2B5EF4-FFF2-40B4-BE49-F238E27FC236}">
                <a16:creationId xmlns:a16="http://schemas.microsoft.com/office/drawing/2014/main" id="{343C59F1-FE2F-4C0A-BBDD-74A8F7455C36}"/>
              </a:ext>
            </a:extLst>
          </p:cNvPr>
          <p:cNvSpPr/>
          <p:nvPr/>
        </p:nvSpPr>
        <p:spPr>
          <a:xfrm>
            <a:off x="960291" y="2501216"/>
            <a:ext cx="9599872" cy="369332"/>
          </a:xfrm>
          <a:prstGeom prst="rect">
            <a:avLst/>
          </a:prstGeom>
        </p:spPr>
        <p:txBody>
          <a:bodyPr wrap="none">
            <a:spAutoFit/>
          </a:bodyPr>
          <a:lstStyle/>
          <a:p>
            <a:r>
              <a:rPr lang="en-US" dirty="0"/>
              <a:t>Kinesis works on streaming data. examples :- Social media feed, GPS data and Stock prices</a:t>
            </a:r>
          </a:p>
        </p:txBody>
      </p:sp>
      <p:pic>
        <p:nvPicPr>
          <p:cNvPr id="8" name="Picture 7">
            <a:extLst>
              <a:ext uri="{FF2B5EF4-FFF2-40B4-BE49-F238E27FC236}">
                <a16:creationId xmlns:a16="http://schemas.microsoft.com/office/drawing/2014/main" id="{FDF808EA-F4FC-46B4-BB8D-7F39D604D5FC}"/>
              </a:ext>
            </a:extLst>
          </p:cNvPr>
          <p:cNvPicPr>
            <a:picLocks noChangeAspect="1"/>
          </p:cNvPicPr>
          <p:nvPr/>
        </p:nvPicPr>
        <p:blipFill>
          <a:blip r:embed="rId2"/>
          <a:stretch>
            <a:fillRect/>
          </a:stretch>
        </p:blipFill>
        <p:spPr>
          <a:xfrm>
            <a:off x="960291" y="3023966"/>
            <a:ext cx="9674853" cy="1112099"/>
          </a:xfrm>
          <a:prstGeom prst="rect">
            <a:avLst/>
          </a:prstGeom>
        </p:spPr>
      </p:pic>
      <p:pic>
        <p:nvPicPr>
          <p:cNvPr id="11" name="Picture 10">
            <a:extLst>
              <a:ext uri="{FF2B5EF4-FFF2-40B4-BE49-F238E27FC236}">
                <a16:creationId xmlns:a16="http://schemas.microsoft.com/office/drawing/2014/main" id="{17D7E325-D9A2-4862-882D-A5DE0F136AA9}"/>
              </a:ext>
            </a:extLst>
          </p:cNvPr>
          <p:cNvPicPr>
            <a:picLocks noChangeAspect="1"/>
          </p:cNvPicPr>
          <p:nvPr/>
        </p:nvPicPr>
        <p:blipFill>
          <a:blip r:embed="rId3"/>
          <a:stretch>
            <a:fillRect/>
          </a:stretch>
        </p:blipFill>
        <p:spPr>
          <a:xfrm>
            <a:off x="960291" y="4434996"/>
            <a:ext cx="9674853" cy="1221526"/>
          </a:xfrm>
          <a:prstGeom prst="rect">
            <a:avLst/>
          </a:prstGeom>
        </p:spPr>
      </p:pic>
    </p:spTree>
    <p:extLst>
      <p:ext uri="{BB962C8B-B14F-4D97-AF65-F5344CB8AC3E}">
        <p14:creationId xmlns:p14="http://schemas.microsoft.com/office/powerpoint/2010/main" val="154532652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b="1" dirty="0"/>
              <a:t>Kinesis</a:t>
            </a:r>
          </a:p>
        </p:txBody>
      </p:sp>
      <p:sp>
        <p:nvSpPr>
          <p:cNvPr id="4" name="Rectangle 3">
            <a:extLst>
              <a:ext uri="{FF2B5EF4-FFF2-40B4-BE49-F238E27FC236}">
                <a16:creationId xmlns:a16="http://schemas.microsoft.com/office/drawing/2014/main" id="{343C59F1-FE2F-4C0A-BBDD-74A8F7455C36}"/>
              </a:ext>
            </a:extLst>
          </p:cNvPr>
          <p:cNvSpPr/>
          <p:nvPr/>
        </p:nvSpPr>
        <p:spPr>
          <a:xfrm>
            <a:off x="960291" y="2501216"/>
            <a:ext cx="4373313" cy="369332"/>
          </a:xfrm>
          <a:prstGeom prst="rect">
            <a:avLst/>
          </a:prstGeom>
        </p:spPr>
        <p:txBody>
          <a:bodyPr wrap="none">
            <a:spAutoFit/>
          </a:bodyPr>
          <a:lstStyle/>
          <a:p>
            <a:r>
              <a:rPr lang="en-US" dirty="0"/>
              <a:t>There are three types of kinesis services</a:t>
            </a:r>
          </a:p>
        </p:txBody>
      </p:sp>
      <p:pic>
        <p:nvPicPr>
          <p:cNvPr id="6" name="Picture 5">
            <a:extLst>
              <a:ext uri="{FF2B5EF4-FFF2-40B4-BE49-F238E27FC236}">
                <a16:creationId xmlns:a16="http://schemas.microsoft.com/office/drawing/2014/main" id="{BBAE14B0-0F2B-499F-B14D-0CCBF3135619}"/>
              </a:ext>
            </a:extLst>
          </p:cNvPr>
          <p:cNvPicPr>
            <a:picLocks noChangeAspect="1"/>
          </p:cNvPicPr>
          <p:nvPr/>
        </p:nvPicPr>
        <p:blipFill>
          <a:blip r:embed="rId2"/>
          <a:stretch>
            <a:fillRect/>
          </a:stretch>
        </p:blipFill>
        <p:spPr>
          <a:xfrm>
            <a:off x="1737392" y="2932103"/>
            <a:ext cx="8072174" cy="3585655"/>
          </a:xfrm>
          <a:prstGeom prst="rect">
            <a:avLst/>
          </a:prstGeom>
        </p:spPr>
      </p:pic>
    </p:spTree>
    <p:extLst>
      <p:ext uri="{BB962C8B-B14F-4D97-AF65-F5344CB8AC3E}">
        <p14:creationId xmlns:p14="http://schemas.microsoft.com/office/powerpoint/2010/main" val="14316005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b="1" dirty="0"/>
              <a:t>Kinesis</a:t>
            </a:r>
          </a:p>
        </p:txBody>
      </p:sp>
      <p:sp>
        <p:nvSpPr>
          <p:cNvPr id="4" name="Rectangle 3">
            <a:extLst>
              <a:ext uri="{FF2B5EF4-FFF2-40B4-BE49-F238E27FC236}">
                <a16:creationId xmlns:a16="http://schemas.microsoft.com/office/drawing/2014/main" id="{343C59F1-FE2F-4C0A-BBDD-74A8F7455C36}"/>
              </a:ext>
            </a:extLst>
          </p:cNvPr>
          <p:cNvSpPr/>
          <p:nvPr/>
        </p:nvSpPr>
        <p:spPr>
          <a:xfrm>
            <a:off x="960291" y="2501216"/>
            <a:ext cx="1846980" cy="369332"/>
          </a:xfrm>
          <a:prstGeom prst="rect">
            <a:avLst/>
          </a:prstGeom>
        </p:spPr>
        <p:txBody>
          <a:bodyPr wrap="none">
            <a:spAutoFit/>
          </a:bodyPr>
          <a:lstStyle/>
          <a:p>
            <a:r>
              <a:rPr lang="en-US" b="1" dirty="0"/>
              <a:t>Kinesis streams</a:t>
            </a:r>
          </a:p>
        </p:txBody>
      </p:sp>
      <p:sp>
        <p:nvSpPr>
          <p:cNvPr id="9" name="Rectangle 8">
            <a:extLst>
              <a:ext uri="{FF2B5EF4-FFF2-40B4-BE49-F238E27FC236}">
                <a16:creationId xmlns:a16="http://schemas.microsoft.com/office/drawing/2014/main" id="{B416FE5D-4707-4C33-BE3E-28DEB6D8A154}"/>
              </a:ext>
            </a:extLst>
          </p:cNvPr>
          <p:cNvSpPr/>
          <p:nvPr/>
        </p:nvSpPr>
        <p:spPr>
          <a:xfrm>
            <a:off x="1155370" y="2870548"/>
            <a:ext cx="10274629" cy="369332"/>
          </a:xfrm>
          <a:prstGeom prst="rect">
            <a:avLst/>
          </a:prstGeom>
        </p:spPr>
        <p:txBody>
          <a:bodyPr wrap="square">
            <a:spAutoFit/>
          </a:bodyPr>
          <a:lstStyle/>
          <a:p>
            <a:r>
              <a:rPr lang="en-US" dirty="0"/>
              <a:t>By default data is stored in streams for 24 hours and you can extend that to 7 days</a:t>
            </a:r>
          </a:p>
        </p:txBody>
      </p:sp>
      <p:pic>
        <p:nvPicPr>
          <p:cNvPr id="7" name="Picture 6">
            <a:extLst>
              <a:ext uri="{FF2B5EF4-FFF2-40B4-BE49-F238E27FC236}">
                <a16:creationId xmlns:a16="http://schemas.microsoft.com/office/drawing/2014/main" id="{4279C146-3FCD-4D5E-95AD-385FC7CBCB81}"/>
              </a:ext>
            </a:extLst>
          </p:cNvPr>
          <p:cNvPicPr>
            <a:picLocks noChangeAspect="1"/>
          </p:cNvPicPr>
          <p:nvPr/>
        </p:nvPicPr>
        <p:blipFill>
          <a:blip r:embed="rId2"/>
          <a:stretch>
            <a:fillRect/>
          </a:stretch>
        </p:blipFill>
        <p:spPr>
          <a:xfrm>
            <a:off x="960291" y="3301435"/>
            <a:ext cx="10558293" cy="2301923"/>
          </a:xfrm>
          <a:prstGeom prst="rect">
            <a:avLst/>
          </a:prstGeom>
        </p:spPr>
      </p:pic>
      <p:sp>
        <p:nvSpPr>
          <p:cNvPr id="8" name="Rectangle 7">
            <a:extLst>
              <a:ext uri="{FF2B5EF4-FFF2-40B4-BE49-F238E27FC236}">
                <a16:creationId xmlns:a16="http://schemas.microsoft.com/office/drawing/2014/main" id="{975DBC52-D6A1-4F24-A51D-2A7804526BFB}"/>
              </a:ext>
            </a:extLst>
          </p:cNvPr>
          <p:cNvSpPr/>
          <p:nvPr/>
        </p:nvSpPr>
        <p:spPr>
          <a:xfrm>
            <a:off x="960290" y="5657671"/>
            <a:ext cx="11033235" cy="646331"/>
          </a:xfrm>
          <a:prstGeom prst="rect">
            <a:avLst/>
          </a:prstGeom>
        </p:spPr>
        <p:txBody>
          <a:bodyPr wrap="square">
            <a:spAutoFit/>
          </a:bodyPr>
          <a:lstStyle/>
          <a:p>
            <a:r>
              <a:rPr lang="en-US" dirty="0"/>
              <a:t>You can have multiple shards in your stream, the number of data that you can have in you stream is generally defined by the number of shards that you have in your stream</a:t>
            </a:r>
          </a:p>
        </p:txBody>
      </p:sp>
    </p:spTree>
    <p:extLst>
      <p:ext uri="{BB962C8B-B14F-4D97-AF65-F5344CB8AC3E}">
        <p14:creationId xmlns:p14="http://schemas.microsoft.com/office/powerpoint/2010/main" val="27983621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b="1" dirty="0"/>
              <a:t>Kinesis</a:t>
            </a:r>
          </a:p>
        </p:txBody>
      </p:sp>
      <p:sp>
        <p:nvSpPr>
          <p:cNvPr id="4" name="Rectangle 3">
            <a:extLst>
              <a:ext uri="{FF2B5EF4-FFF2-40B4-BE49-F238E27FC236}">
                <a16:creationId xmlns:a16="http://schemas.microsoft.com/office/drawing/2014/main" id="{343C59F1-FE2F-4C0A-BBDD-74A8F7455C36}"/>
              </a:ext>
            </a:extLst>
          </p:cNvPr>
          <p:cNvSpPr/>
          <p:nvPr/>
        </p:nvSpPr>
        <p:spPr>
          <a:xfrm>
            <a:off x="960291" y="2501216"/>
            <a:ext cx="1846980" cy="369332"/>
          </a:xfrm>
          <a:prstGeom prst="rect">
            <a:avLst/>
          </a:prstGeom>
        </p:spPr>
        <p:txBody>
          <a:bodyPr wrap="none">
            <a:spAutoFit/>
          </a:bodyPr>
          <a:lstStyle/>
          <a:p>
            <a:r>
              <a:rPr lang="en-US" b="1" dirty="0"/>
              <a:t>Kinesis streams</a:t>
            </a:r>
          </a:p>
        </p:txBody>
      </p:sp>
      <p:pic>
        <p:nvPicPr>
          <p:cNvPr id="6" name="Picture 5">
            <a:extLst>
              <a:ext uri="{FF2B5EF4-FFF2-40B4-BE49-F238E27FC236}">
                <a16:creationId xmlns:a16="http://schemas.microsoft.com/office/drawing/2014/main" id="{97B0CC31-C4A3-4FE3-8A90-6CA9942EEF0F}"/>
              </a:ext>
            </a:extLst>
          </p:cNvPr>
          <p:cNvPicPr>
            <a:picLocks noChangeAspect="1"/>
          </p:cNvPicPr>
          <p:nvPr/>
        </p:nvPicPr>
        <p:blipFill>
          <a:blip r:embed="rId2"/>
          <a:stretch>
            <a:fillRect/>
          </a:stretch>
        </p:blipFill>
        <p:spPr>
          <a:xfrm>
            <a:off x="1360967" y="2956805"/>
            <a:ext cx="9664996" cy="1578227"/>
          </a:xfrm>
          <a:prstGeom prst="rect">
            <a:avLst/>
          </a:prstGeom>
        </p:spPr>
      </p:pic>
      <p:sp>
        <p:nvSpPr>
          <p:cNvPr id="10" name="Rectangle 9">
            <a:extLst>
              <a:ext uri="{FF2B5EF4-FFF2-40B4-BE49-F238E27FC236}">
                <a16:creationId xmlns:a16="http://schemas.microsoft.com/office/drawing/2014/main" id="{BCA01992-0264-4A54-8514-8200958BF475}"/>
              </a:ext>
            </a:extLst>
          </p:cNvPr>
          <p:cNvSpPr/>
          <p:nvPr/>
        </p:nvSpPr>
        <p:spPr>
          <a:xfrm>
            <a:off x="960291" y="4651339"/>
            <a:ext cx="1936749" cy="369332"/>
          </a:xfrm>
          <a:prstGeom prst="rect">
            <a:avLst/>
          </a:prstGeom>
        </p:spPr>
        <p:txBody>
          <a:bodyPr wrap="none">
            <a:spAutoFit/>
          </a:bodyPr>
          <a:lstStyle/>
          <a:p>
            <a:r>
              <a:rPr lang="en-US" b="1" dirty="0"/>
              <a:t>Kinesis Firehose</a:t>
            </a:r>
          </a:p>
        </p:txBody>
      </p:sp>
      <p:sp>
        <p:nvSpPr>
          <p:cNvPr id="11" name="Rectangle 10">
            <a:extLst>
              <a:ext uri="{FF2B5EF4-FFF2-40B4-BE49-F238E27FC236}">
                <a16:creationId xmlns:a16="http://schemas.microsoft.com/office/drawing/2014/main" id="{72A542A8-9CCF-46F2-8283-69D3005C385E}"/>
              </a:ext>
            </a:extLst>
          </p:cNvPr>
          <p:cNvSpPr/>
          <p:nvPr/>
        </p:nvSpPr>
        <p:spPr>
          <a:xfrm>
            <a:off x="1360966" y="4990621"/>
            <a:ext cx="9803219" cy="646331"/>
          </a:xfrm>
          <a:prstGeom prst="rect">
            <a:avLst/>
          </a:prstGeom>
        </p:spPr>
        <p:txBody>
          <a:bodyPr wrap="square">
            <a:spAutoFit/>
          </a:bodyPr>
          <a:lstStyle/>
          <a:p>
            <a:r>
              <a:rPr lang="en-US" b="1" dirty="0"/>
              <a:t>Note :- You don't have to worry about shards or you don't have to worry about streams, You don't have to get consumers to </a:t>
            </a:r>
            <a:r>
              <a:rPr lang="en-US" b="1" dirty="0" err="1"/>
              <a:t>analyse</a:t>
            </a:r>
            <a:r>
              <a:rPr lang="en-US" b="1" dirty="0"/>
              <a:t> the data</a:t>
            </a:r>
          </a:p>
        </p:txBody>
      </p:sp>
      <p:sp>
        <p:nvSpPr>
          <p:cNvPr id="12" name="Rectangle 11">
            <a:extLst>
              <a:ext uri="{FF2B5EF4-FFF2-40B4-BE49-F238E27FC236}">
                <a16:creationId xmlns:a16="http://schemas.microsoft.com/office/drawing/2014/main" id="{9059A95D-9102-4E43-B17B-DCF99FD85140}"/>
              </a:ext>
            </a:extLst>
          </p:cNvPr>
          <p:cNvSpPr/>
          <p:nvPr/>
        </p:nvSpPr>
        <p:spPr>
          <a:xfrm>
            <a:off x="1367134" y="5606902"/>
            <a:ext cx="8240234" cy="369332"/>
          </a:xfrm>
          <a:prstGeom prst="rect">
            <a:avLst/>
          </a:prstGeom>
        </p:spPr>
        <p:txBody>
          <a:bodyPr wrap="square">
            <a:spAutoFit/>
          </a:bodyPr>
          <a:lstStyle/>
          <a:p>
            <a:r>
              <a:rPr lang="en-US" dirty="0"/>
              <a:t>However you can </a:t>
            </a:r>
            <a:r>
              <a:rPr lang="en-US" dirty="0" err="1"/>
              <a:t>analyse</a:t>
            </a:r>
            <a:r>
              <a:rPr lang="en-US" dirty="0"/>
              <a:t> the data using lambda and store it in S3</a:t>
            </a:r>
          </a:p>
        </p:txBody>
      </p:sp>
      <p:sp>
        <p:nvSpPr>
          <p:cNvPr id="13" name="Rectangle 12">
            <a:extLst>
              <a:ext uri="{FF2B5EF4-FFF2-40B4-BE49-F238E27FC236}">
                <a16:creationId xmlns:a16="http://schemas.microsoft.com/office/drawing/2014/main" id="{9C8FC86C-8508-4BEC-B732-7FC4F95B49E9}"/>
              </a:ext>
            </a:extLst>
          </p:cNvPr>
          <p:cNvSpPr/>
          <p:nvPr/>
        </p:nvSpPr>
        <p:spPr>
          <a:xfrm>
            <a:off x="1360966" y="5965752"/>
            <a:ext cx="3645550" cy="369332"/>
          </a:xfrm>
          <a:prstGeom prst="rect">
            <a:avLst/>
          </a:prstGeom>
        </p:spPr>
        <p:txBody>
          <a:bodyPr wrap="none">
            <a:spAutoFit/>
          </a:bodyPr>
          <a:lstStyle/>
          <a:p>
            <a:r>
              <a:rPr lang="en-US" dirty="0"/>
              <a:t>Firehose does not retain the data</a:t>
            </a:r>
          </a:p>
        </p:txBody>
      </p:sp>
      <p:sp>
        <p:nvSpPr>
          <p:cNvPr id="14" name="Rectangle 13">
            <a:extLst>
              <a:ext uri="{FF2B5EF4-FFF2-40B4-BE49-F238E27FC236}">
                <a16:creationId xmlns:a16="http://schemas.microsoft.com/office/drawing/2014/main" id="{DE5287B8-0A0F-4D25-A86B-8673F59034B0}"/>
              </a:ext>
            </a:extLst>
          </p:cNvPr>
          <p:cNvSpPr/>
          <p:nvPr/>
        </p:nvSpPr>
        <p:spPr>
          <a:xfrm>
            <a:off x="1360966" y="6223183"/>
            <a:ext cx="10632560" cy="646331"/>
          </a:xfrm>
          <a:prstGeom prst="rect">
            <a:avLst/>
          </a:prstGeom>
        </p:spPr>
        <p:txBody>
          <a:bodyPr wrap="square">
            <a:spAutoFit/>
          </a:bodyPr>
          <a:lstStyle/>
          <a:p>
            <a:r>
              <a:rPr lang="en-US" dirty="0"/>
              <a:t>Once you get the data in firehose it could be send directly to S3 or redshift or you can run computation in that</a:t>
            </a:r>
          </a:p>
        </p:txBody>
      </p:sp>
    </p:spTree>
    <p:extLst>
      <p:ext uri="{BB962C8B-B14F-4D97-AF65-F5344CB8AC3E}">
        <p14:creationId xmlns:p14="http://schemas.microsoft.com/office/powerpoint/2010/main" val="23730761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b="1" dirty="0"/>
              <a:t>Kinesis</a:t>
            </a:r>
          </a:p>
        </p:txBody>
      </p:sp>
      <p:sp>
        <p:nvSpPr>
          <p:cNvPr id="4" name="Rectangle 3">
            <a:extLst>
              <a:ext uri="{FF2B5EF4-FFF2-40B4-BE49-F238E27FC236}">
                <a16:creationId xmlns:a16="http://schemas.microsoft.com/office/drawing/2014/main" id="{343C59F1-FE2F-4C0A-BBDD-74A8F7455C36}"/>
              </a:ext>
            </a:extLst>
          </p:cNvPr>
          <p:cNvSpPr/>
          <p:nvPr/>
        </p:nvSpPr>
        <p:spPr>
          <a:xfrm>
            <a:off x="960291" y="2501216"/>
            <a:ext cx="1936749" cy="369332"/>
          </a:xfrm>
          <a:prstGeom prst="rect">
            <a:avLst/>
          </a:prstGeom>
        </p:spPr>
        <p:txBody>
          <a:bodyPr wrap="none">
            <a:spAutoFit/>
          </a:bodyPr>
          <a:lstStyle/>
          <a:p>
            <a:r>
              <a:rPr lang="en-US" b="1" dirty="0"/>
              <a:t>Kinesis Firehose</a:t>
            </a:r>
          </a:p>
        </p:txBody>
      </p:sp>
      <p:sp>
        <p:nvSpPr>
          <p:cNvPr id="10" name="Rectangle 9">
            <a:extLst>
              <a:ext uri="{FF2B5EF4-FFF2-40B4-BE49-F238E27FC236}">
                <a16:creationId xmlns:a16="http://schemas.microsoft.com/office/drawing/2014/main" id="{BCA01992-0264-4A54-8514-8200958BF475}"/>
              </a:ext>
            </a:extLst>
          </p:cNvPr>
          <p:cNvSpPr/>
          <p:nvPr/>
        </p:nvSpPr>
        <p:spPr>
          <a:xfrm>
            <a:off x="943459" y="3255996"/>
            <a:ext cx="1970411" cy="369332"/>
          </a:xfrm>
          <a:prstGeom prst="rect">
            <a:avLst/>
          </a:prstGeom>
        </p:spPr>
        <p:txBody>
          <a:bodyPr wrap="none">
            <a:spAutoFit/>
          </a:bodyPr>
          <a:lstStyle/>
          <a:p>
            <a:r>
              <a:rPr lang="en-US" b="1" dirty="0"/>
              <a:t>Kinesis-analytics</a:t>
            </a:r>
          </a:p>
        </p:txBody>
      </p:sp>
      <p:sp>
        <p:nvSpPr>
          <p:cNvPr id="5" name="Rectangle 4">
            <a:extLst>
              <a:ext uri="{FF2B5EF4-FFF2-40B4-BE49-F238E27FC236}">
                <a16:creationId xmlns:a16="http://schemas.microsoft.com/office/drawing/2014/main" id="{C60909A0-7411-49AE-ACB1-C8845DE5B778}"/>
              </a:ext>
            </a:extLst>
          </p:cNvPr>
          <p:cNvSpPr/>
          <p:nvPr/>
        </p:nvSpPr>
        <p:spPr>
          <a:xfrm>
            <a:off x="1242374" y="2886664"/>
            <a:ext cx="9051807" cy="369332"/>
          </a:xfrm>
          <a:prstGeom prst="rect">
            <a:avLst/>
          </a:prstGeom>
        </p:spPr>
        <p:txBody>
          <a:bodyPr wrap="square">
            <a:spAutoFit/>
          </a:bodyPr>
          <a:lstStyle/>
          <a:p>
            <a:r>
              <a:rPr lang="en-US" dirty="0"/>
              <a:t>You don't have to worry about shards and streams if you are using firehose</a:t>
            </a:r>
          </a:p>
        </p:txBody>
      </p:sp>
      <p:sp>
        <p:nvSpPr>
          <p:cNvPr id="7" name="Rectangle 6">
            <a:extLst>
              <a:ext uri="{FF2B5EF4-FFF2-40B4-BE49-F238E27FC236}">
                <a16:creationId xmlns:a16="http://schemas.microsoft.com/office/drawing/2014/main" id="{AA79AA44-40E3-4375-AD3E-9E76923015E0}"/>
              </a:ext>
            </a:extLst>
          </p:cNvPr>
          <p:cNvSpPr/>
          <p:nvPr/>
        </p:nvSpPr>
        <p:spPr>
          <a:xfrm>
            <a:off x="1242373" y="3553714"/>
            <a:ext cx="10134463" cy="646331"/>
          </a:xfrm>
          <a:prstGeom prst="rect">
            <a:avLst/>
          </a:prstGeom>
        </p:spPr>
        <p:txBody>
          <a:bodyPr wrap="square">
            <a:spAutoFit/>
          </a:bodyPr>
          <a:lstStyle/>
          <a:p>
            <a:r>
              <a:rPr lang="en-US" dirty="0"/>
              <a:t>Your data is stored in Kinesis Firehose or Kinesis streams and you can run SQL type querying language on this data and then you can store this data in either S3, redshift</a:t>
            </a:r>
          </a:p>
        </p:txBody>
      </p:sp>
      <p:sp>
        <p:nvSpPr>
          <p:cNvPr id="8" name="Rectangle 7">
            <a:extLst>
              <a:ext uri="{FF2B5EF4-FFF2-40B4-BE49-F238E27FC236}">
                <a16:creationId xmlns:a16="http://schemas.microsoft.com/office/drawing/2014/main" id="{EE4F9313-7DC3-4743-B567-8A052F8F81D1}"/>
              </a:ext>
            </a:extLst>
          </p:cNvPr>
          <p:cNvSpPr/>
          <p:nvPr/>
        </p:nvSpPr>
        <p:spPr>
          <a:xfrm>
            <a:off x="943459" y="4195442"/>
            <a:ext cx="1317155" cy="369332"/>
          </a:xfrm>
          <a:prstGeom prst="rect">
            <a:avLst/>
          </a:prstGeom>
        </p:spPr>
        <p:txBody>
          <a:bodyPr wrap="none">
            <a:spAutoFit/>
          </a:bodyPr>
          <a:lstStyle/>
          <a:p>
            <a:r>
              <a:rPr lang="en-US" dirty="0"/>
              <a:t>Kinesis Lab</a:t>
            </a:r>
          </a:p>
        </p:txBody>
      </p:sp>
      <p:pic>
        <p:nvPicPr>
          <p:cNvPr id="15" name="Picture 14">
            <a:extLst>
              <a:ext uri="{FF2B5EF4-FFF2-40B4-BE49-F238E27FC236}">
                <a16:creationId xmlns:a16="http://schemas.microsoft.com/office/drawing/2014/main" id="{33B2FA0E-870C-4020-A4B7-61CE12EB03A4}"/>
              </a:ext>
            </a:extLst>
          </p:cNvPr>
          <p:cNvPicPr>
            <a:picLocks noChangeAspect="1"/>
          </p:cNvPicPr>
          <p:nvPr/>
        </p:nvPicPr>
        <p:blipFill>
          <a:blip r:embed="rId2"/>
          <a:stretch>
            <a:fillRect/>
          </a:stretch>
        </p:blipFill>
        <p:spPr>
          <a:xfrm>
            <a:off x="1679944" y="4590096"/>
            <a:ext cx="9346019" cy="1995808"/>
          </a:xfrm>
          <a:prstGeom prst="rect">
            <a:avLst/>
          </a:prstGeom>
        </p:spPr>
      </p:pic>
    </p:spTree>
    <p:extLst>
      <p:ext uri="{BB962C8B-B14F-4D97-AF65-F5344CB8AC3E}">
        <p14:creationId xmlns:p14="http://schemas.microsoft.com/office/powerpoint/2010/main" val="158677279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b="1" dirty="0"/>
              <a:t>Kinesis</a:t>
            </a:r>
          </a:p>
        </p:txBody>
      </p:sp>
      <p:sp>
        <p:nvSpPr>
          <p:cNvPr id="8" name="Rectangle 7">
            <a:extLst>
              <a:ext uri="{FF2B5EF4-FFF2-40B4-BE49-F238E27FC236}">
                <a16:creationId xmlns:a16="http://schemas.microsoft.com/office/drawing/2014/main" id="{EE4F9313-7DC3-4743-B567-8A052F8F81D1}"/>
              </a:ext>
            </a:extLst>
          </p:cNvPr>
          <p:cNvSpPr/>
          <p:nvPr/>
        </p:nvSpPr>
        <p:spPr>
          <a:xfrm>
            <a:off x="911561" y="2501216"/>
            <a:ext cx="1317155" cy="369332"/>
          </a:xfrm>
          <a:prstGeom prst="rect">
            <a:avLst/>
          </a:prstGeom>
        </p:spPr>
        <p:txBody>
          <a:bodyPr wrap="none">
            <a:spAutoFit/>
          </a:bodyPr>
          <a:lstStyle/>
          <a:p>
            <a:r>
              <a:rPr lang="en-US" dirty="0"/>
              <a:t>Kinesis Lab</a:t>
            </a:r>
          </a:p>
        </p:txBody>
      </p:sp>
      <p:sp>
        <p:nvSpPr>
          <p:cNvPr id="6" name="Rectangle 5">
            <a:extLst>
              <a:ext uri="{FF2B5EF4-FFF2-40B4-BE49-F238E27FC236}">
                <a16:creationId xmlns:a16="http://schemas.microsoft.com/office/drawing/2014/main" id="{2D396DD2-DE72-4E7B-809D-C74CBC845E1E}"/>
              </a:ext>
            </a:extLst>
          </p:cNvPr>
          <p:cNvSpPr/>
          <p:nvPr/>
        </p:nvSpPr>
        <p:spPr>
          <a:xfrm>
            <a:off x="1091610" y="2870548"/>
            <a:ext cx="8658446" cy="369332"/>
          </a:xfrm>
          <a:prstGeom prst="rect">
            <a:avLst/>
          </a:prstGeom>
        </p:spPr>
        <p:txBody>
          <a:bodyPr wrap="square">
            <a:spAutoFit/>
          </a:bodyPr>
          <a:lstStyle/>
          <a:p>
            <a:r>
              <a:rPr lang="en-US" dirty="0"/>
              <a:t>We will choose a to use it via S3 or we can do that manually as well</a:t>
            </a:r>
          </a:p>
        </p:txBody>
      </p:sp>
      <p:sp>
        <p:nvSpPr>
          <p:cNvPr id="9" name="Rectangle 8">
            <a:extLst>
              <a:ext uri="{FF2B5EF4-FFF2-40B4-BE49-F238E27FC236}">
                <a16:creationId xmlns:a16="http://schemas.microsoft.com/office/drawing/2014/main" id="{0492B521-D827-44F7-8406-542BB4749C7B}"/>
              </a:ext>
            </a:extLst>
          </p:cNvPr>
          <p:cNvSpPr/>
          <p:nvPr/>
        </p:nvSpPr>
        <p:spPr>
          <a:xfrm>
            <a:off x="1570138" y="3239880"/>
            <a:ext cx="9434560" cy="646331"/>
          </a:xfrm>
          <a:prstGeom prst="rect">
            <a:avLst/>
          </a:prstGeom>
        </p:spPr>
        <p:txBody>
          <a:bodyPr wrap="square">
            <a:spAutoFit/>
          </a:bodyPr>
          <a:lstStyle/>
          <a:p>
            <a:r>
              <a:rPr lang="en-US" dirty="0">
                <a:hlinkClick r:id="rId2"/>
              </a:rPr>
              <a:t>https://s3.amazonaws.com/kinesis-demo-bucket/amazon-kinesis-data-visualization-sample/kinesis-data-vis-sample-app.template</a:t>
            </a:r>
            <a:endParaRPr lang="en-US" dirty="0"/>
          </a:p>
        </p:txBody>
      </p:sp>
      <p:pic>
        <p:nvPicPr>
          <p:cNvPr id="12" name="Picture 11">
            <a:extLst>
              <a:ext uri="{FF2B5EF4-FFF2-40B4-BE49-F238E27FC236}">
                <a16:creationId xmlns:a16="http://schemas.microsoft.com/office/drawing/2014/main" id="{C19A0C48-DC03-4C92-875F-B5020F7D8C48}"/>
              </a:ext>
            </a:extLst>
          </p:cNvPr>
          <p:cNvPicPr>
            <a:picLocks noChangeAspect="1"/>
          </p:cNvPicPr>
          <p:nvPr/>
        </p:nvPicPr>
        <p:blipFill>
          <a:blip r:embed="rId3"/>
          <a:stretch>
            <a:fillRect/>
          </a:stretch>
        </p:blipFill>
        <p:spPr>
          <a:xfrm>
            <a:off x="1286540" y="4106688"/>
            <a:ext cx="9718158" cy="2379172"/>
          </a:xfrm>
          <a:prstGeom prst="rect">
            <a:avLst/>
          </a:prstGeom>
        </p:spPr>
      </p:pic>
    </p:spTree>
    <p:extLst>
      <p:ext uri="{BB962C8B-B14F-4D97-AF65-F5344CB8AC3E}">
        <p14:creationId xmlns:p14="http://schemas.microsoft.com/office/powerpoint/2010/main" val="11196381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b="1" dirty="0"/>
              <a:t>Kinesis</a:t>
            </a:r>
          </a:p>
        </p:txBody>
      </p:sp>
      <p:sp>
        <p:nvSpPr>
          <p:cNvPr id="8" name="Rectangle 7">
            <a:extLst>
              <a:ext uri="{FF2B5EF4-FFF2-40B4-BE49-F238E27FC236}">
                <a16:creationId xmlns:a16="http://schemas.microsoft.com/office/drawing/2014/main" id="{EE4F9313-7DC3-4743-B567-8A052F8F81D1}"/>
              </a:ext>
            </a:extLst>
          </p:cNvPr>
          <p:cNvSpPr/>
          <p:nvPr/>
        </p:nvSpPr>
        <p:spPr>
          <a:xfrm>
            <a:off x="911561" y="2501216"/>
            <a:ext cx="1317155" cy="369332"/>
          </a:xfrm>
          <a:prstGeom prst="rect">
            <a:avLst/>
          </a:prstGeom>
        </p:spPr>
        <p:txBody>
          <a:bodyPr wrap="none">
            <a:spAutoFit/>
          </a:bodyPr>
          <a:lstStyle/>
          <a:p>
            <a:r>
              <a:rPr lang="en-US" dirty="0"/>
              <a:t>Kinesis Lab</a:t>
            </a:r>
          </a:p>
        </p:txBody>
      </p:sp>
      <p:sp>
        <p:nvSpPr>
          <p:cNvPr id="6" name="Rectangle 5">
            <a:extLst>
              <a:ext uri="{FF2B5EF4-FFF2-40B4-BE49-F238E27FC236}">
                <a16:creationId xmlns:a16="http://schemas.microsoft.com/office/drawing/2014/main" id="{2D396DD2-DE72-4E7B-809D-C74CBC845E1E}"/>
              </a:ext>
            </a:extLst>
          </p:cNvPr>
          <p:cNvSpPr/>
          <p:nvPr/>
        </p:nvSpPr>
        <p:spPr>
          <a:xfrm>
            <a:off x="1091610" y="2870548"/>
            <a:ext cx="8658446" cy="369332"/>
          </a:xfrm>
          <a:prstGeom prst="rect">
            <a:avLst/>
          </a:prstGeom>
        </p:spPr>
        <p:txBody>
          <a:bodyPr wrap="square">
            <a:spAutoFit/>
          </a:bodyPr>
          <a:lstStyle/>
          <a:p>
            <a:r>
              <a:rPr lang="en-US" dirty="0"/>
              <a:t>Use all the default option and then click on create a stack</a:t>
            </a:r>
          </a:p>
        </p:txBody>
      </p:sp>
      <p:pic>
        <p:nvPicPr>
          <p:cNvPr id="5" name="Picture 4">
            <a:extLst>
              <a:ext uri="{FF2B5EF4-FFF2-40B4-BE49-F238E27FC236}">
                <a16:creationId xmlns:a16="http://schemas.microsoft.com/office/drawing/2014/main" id="{39A10F24-C870-413D-ACDA-6914C6DD9D34}"/>
              </a:ext>
            </a:extLst>
          </p:cNvPr>
          <p:cNvPicPr>
            <a:picLocks noChangeAspect="1"/>
          </p:cNvPicPr>
          <p:nvPr/>
        </p:nvPicPr>
        <p:blipFill>
          <a:blip r:embed="rId2"/>
          <a:stretch>
            <a:fillRect/>
          </a:stretch>
        </p:blipFill>
        <p:spPr>
          <a:xfrm>
            <a:off x="1091610" y="3239880"/>
            <a:ext cx="10561674" cy="1597934"/>
          </a:xfrm>
          <a:prstGeom prst="rect">
            <a:avLst/>
          </a:prstGeom>
        </p:spPr>
      </p:pic>
      <p:pic>
        <p:nvPicPr>
          <p:cNvPr id="10" name="Picture 9">
            <a:extLst>
              <a:ext uri="{FF2B5EF4-FFF2-40B4-BE49-F238E27FC236}">
                <a16:creationId xmlns:a16="http://schemas.microsoft.com/office/drawing/2014/main" id="{40477B73-8564-477F-9C16-D5EC100725FF}"/>
              </a:ext>
            </a:extLst>
          </p:cNvPr>
          <p:cNvPicPr>
            <a:picLocks noChangeAspect="1"/>
          </p:cNvPicPr>
          <p:nvPr/>
        </p:nvPicPr>
        <p:blipFill>
          <a:blip r:embed="rId3"/>
          <a:stretch>
            <a:fillRect/>
          </a:stretch>
        </p:blipFill>
        <p:spPr>
          <a:xfrm>
            <a:off x="1091610" y="4976036"/>
            <a:ext cx="10561674" cy="1807536"/>
          </a:xfrm>
          <a:prstGeom prst="rect">
            <a:avLst/>
          </a:prstGeom>
        </p:spPr>
      </p:pic>
    </p:spTree>
    <p:extLst>
      <p:ext uri="{BB962C8B-B14F-4D97-AF65-F5344CB8AC3E}">
        <p14:creationId xmlns:p14="http://schemas.microsoft.com/office/powerpoint/2010/main" val="209085209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b="1" dirty="0"/>
              <a:t>Kinesis</a:t>
            </a:r>
          </a:p>
        </p:txBody>
      </p:sp>
      <p:sp>
        <p:nvSpPr>
          <p:cNvPr id="8" name="Rectangle 7">
            <a:extLst>
              <a:ext uri="{FF2B5EF4-FFF2-40B4-BE49-F238E27FC236}">
                <a16:creationId xmlns:a16="http://schemas.microsoft.com/office/drawing/2014/main" id="{EE4F9313-7DC3-4743-B567-8A052F8F81D1}"/>
              </a:ext>
            </a:extLst>
          </p:cNvPr>
          <p:cNvSpPr/>
          <p:nvPr/>
        </p:nvSpPr>
        <p:spPr>
          <a:xfrm>
            <a:off x="911561" y="2501216"/>
            <a:ext cx="1317155" cy="369332"/>
          </a:xfrm>
          <a:prstGeom prst="rect">
            <a:avLst/>
          </a:prstGeom>
        </p:spPr>
        <p:txBody>
          <a:bodyPr wrap="none">
            <a:spAutoFit/>
          </a:bodyPr>
          <a:lstStyle/>
          <a:p>
            <a:r>
              <a:rPr lang="en-US" dirty="0"/>
              <a:t>Kinesis Lab</a:t>
            </a:r>
          </a:p>
        </p:txBody>
      </p:sp>
      <p:sp>
        <p:nvSpPr>
          <p:cNvPr id="6" name="Rectangle 5">
            <a:extLst>
              <a:ext uri="{FF2B5EF4-FFF2-40B4-BE49-F238E27FC236}">
                <a16:creationId xmlns:a16="http://schemas.microsoft.com/office/drawing/2014/main" id="{2D396DD2-DE72-4E7B-809D-C74CBC845E1E}"/>
              </a:ext>
            </a:extLst>
          </p:cNvPr>
          <p:cNvSpPr/>
          <p:nvPr/>
        </p:nvSpPr>
        <p:spPr>
          <a:xfrm>
            <a:off x="1091610" y="2870548"/>
            <a:ext cx="8658446" cy="369332"/>
          </a:xfrm>
          <a:prstGeom prst="rect">
            <a:avLst/>
          </a:prstGeom>
        </p:spPr>
        <p:txBody>
          <a:bodyPr wrap="square">
            <a:spAutoFit/>
          </a:bodyPr>
          <a:lstStyle/>
          <a:p>
            <a:r>
              <a:rPr lang="en-US" dirty="0"/>
              <a:t>URL is the both the producer and the consumer as well</a:t>
            </a:r>
          </a:p>
        </p:txBody>
      </p:sp>
      <p:sp>
        <p:nvSpPr>
          <p:cNvPr id="4" name="Rectangle 3">
            <a:extLst>
              <a:ext uri="{FF2B5EF4-FFF2-40B4-BE49-F238E27FC236}">
                <a16:creationId xmlns:a16="http://schemas.microsoft.com/office/drawing/2014/main" id="{D8679EC4-0C5F-4405-B64A-76524A1EAFB6}"/>
              </a:ext>
            </a:extLst>
          </p:cNvPr>
          <p:cNvSpPr/>
          <p:nvPr/>
        </p:nvSpPr>
        <p:spPr>
          <a:xfrm>
            <a:off x="1091610" y="3191381"/>
            <a:ext cx="10561674" cy="646331"/>
          </a:xfrm>
          <a:prstGeom prst="rect">
            <a:avLst/>
          </a:prstGeom>
        </p:spPr>
        <p:txBody>
          <a:bodyPr wrap="square">
            <a:spAutoFit/>
          </a:bodyPr>
          <a:lstStyle/>
          <a:p>
            <a:r>
              <a:rPr lang="en-US" dirty="0"/>
              <a:t>We can go in EC2 and you would find that there as an EC2 instance is created we can click on Kinesis streams you will find that there is one created over there and you can find the details about that</a:t>
            </a:r>
          </a:p>
        </p:txBody>
      </p:sp>
      <p:pic>
        <p:nvPicPr>
          <p:cNvPr id="9" name="Picture 8">
            <a:extLst>
              <a:ext uri="{FF2B5EF4-FFF2-40B4-BE49-F238E27FC236}">
                <a16:creationId xmlns:a16="http://schemas.microsoft.com/office/drawing/2014/main" id="{9A2E91B0-2CD1-4E20-A92B-1BCDE01B6EA2}"/>
              </a:ext>
            </a:extLst>
          </p:cNvPr>
          <p:cNvPicPr>
            <a:picLocks noChangeAspect="1"/>
          </p:cNvPicPr>
          <p:nvPr/>
        </p:nvPicPr>
        <p:blipFill>
          <a:blip r:embed="rId2"/>
          <a:stretch>
            <a:fillRect/>
          </a:stretch>
        </p:blipFill>
        <p:spPr>
          <a:xfrm>
            <a:off x="1137684" y="4012304"/>
            <a:ext cx="10515600" cy="2624790"/>
          </a:xfrm>
          <a:prstGeom prst="rect">
            <a:avLst/>
          </a:prstGeom>
        </p:spPr>
      </p:pic>
    </p:spTree>
    <p:extLst>
      <p:ext uri="{BB962C8B-B14F-4D97-AF65-F5344CB8AC3E}">
        <p14:creationId xmlns:p14="http://schemas.microsoft.com/office/powerpoint/2010/main" val="579556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5093158" cy="430887"/>
          </a:xfrm>
          <a:prstGeom prst="rect">
            <a:avLst/>
          </a:prstGeom>
        </p:spPr>
        <p:txBody>
          <a:bodyPr wrap="square">
            <a:spAutoFit/>
          </a:bodyPr>
          <a:lstStyle/>
          <a:p>
            <a:r>
              <a:rPr lang="en-US" sz="2200" b="1" dirty="0"/>
              <a:t>Kinesis</a:t>
            </a:r>
          </a:p>
        </p:txBody>
      </p:sp>
      <p:sp>
        <p:nvSpPr>
          <p:cNvPr id="8" name="Rectangle 7">
            <a:extLst>
              <a:ext uri="{FF2B5EF4-FFF2-40B4-BE49-F238E27FC236}">
                <a16:creationId xmlns:a16="http://schemas.microsoft.com/office/drawing/2014/main" id="{EE4F9313-7DC3-4743-B567-8A052F8F81D1}"/>
              </a:ext>
            </a:extLst>
          </p:cNvPr>
          <p:cNvSpPr/>
          <p:nvPr/>
        </p:nvSpPr>
        <p:spPr>
          <a:xfrm>
            <a:off x="911561" y="2501216"/>
            <a:ext cx="1317155" cy="369332"/>
          </a:xfrm>
          <a:prstGeom prst="rect">
            <a:avLst/>
          </a:prstGeom>
        </p:spPr>
        <p:txBody>
          <a:bodyPr wrap="none">
            <a:spAutoFit/>
          </a:bodyPr>
          <a:lstStyle/>
          <a:p>
            <a:r>
              <a:rPr lang="en-US" dirty="0"/>
              <a:t>Kinesis Lab</a:t>
            </a:r>
          </a:p>
        </p:txBody>
      </p:sp>
      <p:sp>
        <p:nvSpPr>
          <p:cNvPr id="6" name="Rectangle 5">
            <a:extLst>
              <a:ext uri="{FF2B5EF4-FFF2-40B4-BE49-F238E27FC236}">
                <a16:creationId xmlns:a16="http://schemas.microsoft.com/office/drawing/2014/main" id="{2D396DD2-DE72-4E7B-809D-C74CBC845E1E}"/>
              </a:ext>
            </a:extLst>
          </p:cNvPr>
          <p:cNvSpPr/>
          <p:nvPr/>
        </p:nvSpPr>
        <p:spPr>
          <a:xfrm>
            <a:off x="1091610" y="2870548"/>
            <a:ext cx="8658446" cy="369332"/>
          </a:xfrm>
          <a:prstGeom prst="rect">
            <a:avLst/>
          </a:prstGeom>
        </p:spPr>
        <p:txBody>
          <a:bodyPr wrap="square">
            <a:spAutoFit/>
          </a:bodyPr>
          <a:lstStyle/>
          <a:p>
            <a:r>
              <a:rPr lang="en-US" dirty="0"/>
              <a:t>You can check DynamoDB and there are two tables that are created</a:t>
            </a:r>
          </a:p>
        </p:txBody>
      </p:sp>
      <p:sp>
        <p:nvSpPr>
          <p:cNvPr id="4" name="Rectangle 3">
            <a:extLst>
              <a:ext uri="{FF2B5EF4-FFF2-40B4-BE49-F238E27FC236}">
                <a16:creationId xmlns:a16="http://schemas.microsoft.com/office/drawing/2014/main" id="{D8679EC4-0C5F-4405-B64A-76524A1EAFB6}"/>
              </a:ext>
            </a:extLst>
          </p:cNvPr>
          <p:cNvSpPr/>
          <p:nvPr/>
        </p:nvSpPr>
        <p:spPr>
          <a:xfrm>
            <a:off x="1091610" y="3191381"/>
            <a:ext cx="10561674" cy="369332"/>
          </a:xfrm>
          <a:prstGeom prst="rect">
            <a:avLst/>
          </a:prstGeom>
        </p:spPr>
        <p:txBody>
          <a:bodyPr wrap="square">
            <a:spAutoFit/>
          </a:bodyPr>
          <a:lstStyle/>
          <a:p>
            <a:r>
              <a:rPr lang="en-US" dirty="0"/>
              <a:t>You can delete the stack and that would delete all the resources that are provisioned by it.</a:t>
            </a:r>
          </a:p>
        </p:txBody>
      </p:sp>
      <p:sp>
        <p:nvSpPr>
          <p:cNvPr id="5" name="Rectangle 4">
            <a:extLst>
              <a:ext uri="{FF2B5EF4-FFF2-40B4-BE49-F238E27FC236}">
                <a16:creationId xmlns:a16="http://schemas.microsoft.com/office/drawing/2014/main" id="{10A01554-4053-4A82-8485-5EAB2600B14B}"/>
              </a:ext>
            </a:extLst>
          </p:cNvPr>
          <p:cNvSpPr/>
          <p:nvPr/>
        </p:nvSpPr>
        <p:spPr>
          <a:xfrm>
            <a:off x="1070344" y="3560713"/>
            <a:ext cx="9934353" cy="646331"/>
          </a:xfrm>
          <a:prstGeom prst="rect">
            <a:avLst/>
          </a:prstGeom>
        </p:spPr>
        <p:txBody>
          <a:bodyPr wrap="square">
            <a:spAutoFit/>
          </a:bodyPr>
          <a:lstStyle/>
          <a:p>
            <a:r>
              <a:rPr lang="en-US" dirty="0"/>
              <a:t>Kinesis is used to consume big data in order to process large amounts of data you use EMR and for BI you use Redshift</a:t>
            </a:r>
          </a:p>
        </p:txBody>
      </p:sp>
      <p:sp>
        <p:nvSpPr>
          <p:cNvPr id="7" name="Rectangle 6">
            <a:extLst>
              <a:ext uri="{FF2B5EF4-FFF2-40B4-BE49-F238E27FC236}">
                <a16:creationId xmlns:a16="http://schemas.microsoft.com/office/drawing/2014/main" id="{B544A6F7-A7AA-460D-B64F-C2CD330CC1E8}"/>
              </a:ext>
            </a:extLst>
          </p:cNvPr>
          <p:cNvSpPr/>
          <p:nvPr/>
        </p:nvSpPr>
        <p:spPr>
          <a:xfrm>
            <a:off x="680321" y="4158545"/>
            <a:ext cx="1326004" cy="430887"/>
          </a:xfrm>
          <a:prstGeom prst="rect">
            <a:avLst/>
          </a:prstGeom>
        </p:spPr>
        <p:txBody>
          <a:bodyPr wrap="none">
            <a:spAutoFit/>
          </a:bodyPr>
          <a:lstStyle/>
          <a:p>
            <a:r>
              <a:rPr lang="en-US" sz="2200" b="1" dirty="0" err="1"/>
              <a:t>Opswork</a:t>
            </a:r>
            <a:endParaRPr lang="en-US" sz="2200" b="1" dirty="0"/>
          </a:p>
        </p:txBody>
      </p:sp>
      <p:sp>
        <p:nvSpPr>
          <p:cNvPr id="10" name="Rectangle 9">
            <a:extLst>
              <a:ext uri="{FF2B5EF4-FFF2-40B4-BE49-F238E27FC236}">
                <a16:creationId xmlns:a16="http://schemas.microsoft.com/office/drawing/2014/main" id="{F6945342-C811-4A2F-BCEF-37184AC29F3A}"/>
              </a:ext>
            </a:extLst>
          </p:cNvPr>
          <p:cNvSpPr/>
          <p:nvPr/>
        </p:nvSpPr>
        <p:spPr>
          <a:xfrm>
            <a:off x="1070343" y="4553440"/>
            <a:ext cx="9806763" cy="1200329"/>
          </a:xfrm>
          <a:prstGeom prst="rect">
            <a:avLst/>
          </a:prstGeom>
        </p:spPr>
        <p:txBody>
          <a:bodyPr wrap="square">
            <a:spAutoFit/>
          </a:bodyPr>
          <a:lstStyle/>
          <a:p>
            <a:r>
              <a:rPr lang="en-US" dirty="0"/>
              <a:t>It's an orchestration service that uses chef and chef consists of recipes to maintain a consistent state across your infra</a:t>
            </a:r>
          </a:p>
          <a:p>
            <a:r>
              <a:rPr lang="en-US" dirty="0"/>
              <a:t>Chef is a CM tool which is used for configuration management and is </a:t>
            </a:r>
            <a:r>
              <a:rPr lang="en-US" dirty="0" err="1"/>
              <a:t>oftenly</a:t>
            </a:r>
            <a:r>
              <a:rPr lang="en-US" dirty="0"/>
              <a:t> used to run infra as a code</a:t>
            </a:r>
          </a:p>
        </p:txBody>
      </p:sp>
    </p:spTree>
    <p:extLst>
      <p:ext uri="{BB962C8B-B14F-4D97-AF65-F5344CB8AC3E}">
        <p14:creationId xmlns:p14="http://schemas.microsoft.com/office/powerpoint/2010/main" val="10104404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8027744" cy="769441"/>
          </a:xfrm>
          <a:prstGeom prst="rect">
            <a:avLst/>
          </a:prstGeom>
        </p:spPr>
        <p:txBody>
          <a:bodyPr wrap="square">
            <a:spAutoFit/>
          </a:bodyPr>
          <a:lstStyle/>
          <a:p>
            <a:r>
              <a:rPr lang="en-US" sz="2200" b="1" dirty="0"/>
              <a:t>Consolidated billing and AWS Organization</a:t>
            </a:r>
          </a:p>
          <a:p>
            <a:endParaRPr lang="en-US" sz="2200" b="1" dirty="0"/>
          </a:p>
        </p:txBody>
      </p:sp>
      <p:sp>
        <p:nvSpPr>
          <p:cNvPr id="6" name="Rectangle 5">
            <a:extLst>
              <a:ext uri="{FF2B5EF4-FFF2-40B4-BE49-F238E27FC236}">
                <a16:creationId xmlns:a16="http://schemas.microsoft.com/office/drawing/2014/main" id="{2D396DD2-DE72-4E7B-809D-C74CBC845E1E}"/>
              </a:ext>
            </a:extLst>
          </p:cNvPr>
          <p:cNvSpPr/>
          <p:nvPr/>
        </p:nvSpPr>
        <p:spPr>
          <a:xfrm>
            <a:off x="1070343" y="2543035"/>
            <a:ext cx="8658446" cy="369332"/>
          </a:xfrm>
          <a:prstGeom prst="rect">
            <a:avLst/>
          </a:prstGeom>
        </p:spPr>
        <p:txBody>
          <a:bodyPr wrap="square">
            <a:spAutoFit/>
          </a:bodyPr>
          <a:lstStyle/>
          <a:p>
            <a:r>
              <a:rPr lang="en-US" dirty="0"/>
              <a:t>It's an account management service</a:t>
            </a:r>
          </a:p>
        </p:txBody>
      </p:sp>
      <p:pic>
        <p:nvPicPr>
          <p:cNvPr id="11" name="Picture 10">
            <a:extLst>
              <a:ext uri="{FF2B5EF4-FFF2-40B4-BE49-F238E27FC236}">
                <a16:creationId xmlns:a16="http://schemas.microsoft.com/office/drawing/2014/main" id="{CC52D852-9213-463B-AAB6-839A1C21FEB7}"/>
              </a:ext>
            </a:extLst>
          </p:cNvPr>
          <p:cNvPicPr>
            <a:picLocks noChangeAspect="1"/>
          </p:cNvPicPr>
          <p:nvPr/>
        </p:nvPicPr>
        <p:blipFill>
          <a:blip r:embed="rId2"/>
          <a:stretch>
            <a:fillRect/>
          </a:stretch>
        </p:blipFill>
        <p:spPr>
          <a:xfrm>
            <a:off x="1070343" y="2912368"/>
            <a:ext cx="9801447" cy="1489512"/>
          </a:xfrm>
          <a:prstGeom prst="rect">
            <a:avLst/>
          </a:prstGeom>
        </p:spPr>
      </p:pic>
      <p:sp>
        <p:nvSpPr>
          <p:cNvPr id="12" name="Rectangle 11">
            <a:extLst>
              <a:ext uri="{FF2B5EF4-FFF2-40B4-BE49-F238E27FC236}">
                <a16:creationId xmlns:a16="http://schemas.microsoft.com/office/drawing/2014/main" id="{9BEF4CB3-C938-4DE0-A657-D2F3965D0FCF}"/>
              </a:ext>
            </a:extLst>
          </p:cNvPr>
          <p:cNvSpPr/>
          <p:nvPr/>
        </p:nvSpPr>
        <p:spPr>
          <a:xfrm>
            <a:off x="1070342" y="4438968"/>
            <a:ext cx="9801447" cy="646331"/>
          </a:xfrm>
          <a:prstGeom prst="rect">
            <a:avLst/>
          </a:prstGeom>
        </p:spPr>
        <p:txBody>
          <a:bodyPr wrap="square">
            <a:spAutoFit/>
          </a:bodyPr>
          <a:lstStyle/>
          <a:p>
            <a:r>
              <a:rPr lang="en-US" dirty="0"/>
              <a:t>In case if a company has multiple AWS accounts you can have one account as paying account and rest of them attached to it</a:t>
            </a:r>
          </a:p>
        </p:txBody>
      </p:sp>
      <p:sp>
        <p:nvSpPr>
          <p:cNvPr id="13" name="Rectangle 12">
            <a:extLst>
              <a:ext uri="{FF2B5EF4-FFF2-40B4-BE49-F238E27FC236}">
                <a16:creationId xmlns:a16="http://schemas.microsoft.com/office/drawing/2014/main" id="{8B83DD13-056D-4168-A219-F82905EFE1F3}"/>
              </a:ext>
            </a:extLst>
          </p:cNvPr>
          <p:cNvSpPr/>
          <p:nvPr/>
        </p:nvSpPr>
        <p:spPr>
          <a:xfrm>
            <a:off x="1070342" y="5085299"/>
            <a:ext cx="5115503" cy="369332"/>
          </a:xfrm>
          <a:prstGeom prst="rect">
            <a:avLst/>
          </a:prstGeom>
        </p:spPr>
        <p:txBody>
          <a:bodyPr wrap="none">
            <a:spAutoFit/>
          </a:bodyPr>
          <a:lstStyle/>
          <a:p>
            <a:r>
              <a:rPr lang="en-US" dirty="0"/>
              <a:t>Consolidated billing is replaced by Organization</a:t>
            </a:r>
          </a:p>
        </p:txBody>
      </p:sp>
      <p:sp>
        <p:nvSpPr>
          <p:cNvPr id="14" name="Rectangle 13">
            <a:extLst>
              <a:ext uri="{FF2B5EF4-FFF2-40B4-BE49-F238E27FC236}">
                <a16:creationId xmlns:a16="http://schemas.microsoft.com/office/drawing/2014/main" id="{205617EE-48F5-4496-94D7-22C96310D9AA}"/>
              </a:ext>
            </a:extLst>
          </p:cNvPr>
          <p:cNvSpPr/>
          <p:nvPr/>
        </p:nvSpPr>
        <p:spPr>
          <a:xfrm>
            <a:off x="702437" y="5454631"/>
            <a:ext cx="1871025" cy="430887"/>
          </a:xfrm>
          <a:prstGeom prst="rect">
            <a:avLst/>
          </a:prstGeom>
        </p:spPr>
        <p:txBody>
          <a:bodyPr wrap="none">
            <a:spAutoFit/>
          </a:bodyPr>
          <a:lstStyle/>
          <a:p>
            <a:r>
              <a:rPr lang="en-US" sz="2200" b="1" dirty="0"/>
              <a:t>Organization</a:t>
            </a:r>
          </a:p>
        </p:txBody>
      </p:sp>
      <p:sp>
        <p:nvSpPr>
          <p:cNvPr id="15" name="Rectangle 14">
            <a:extLst>
              <a:ext uri="{FF2B5EF4-FFF2-40B4-BE49-F238E27FC236}">
                <a16:creationId xmlns:a16="http://schemas.microsoft.com/office/drawing/2014/main" id="{5D6D1FFD-5E73-470A-AB56-3DB4A6333428}"/>
              </a:ext>
            </a:extLst>
          </p:cNvPr>
          <p:cNvSpPr/>
          <p:nvPr/>
        </p:nvSpPr>
        <p:spPr>
          <a:xfrm>
            <a:off x="1070341" y="5873940"/>
            <a:ext cx="8275677" cy="369332"/>
          </a:xfrm>
          <a:prstGeom prst="rect">
            <a:avLst/>
          </a:prstGeom>
        </p:spPr>
        <p:txBody>
          <a:bodyPr wrap="square">
            <a:spAutoFit/>
          </a:bodyPr>
          <a:lstStyle/>
          <a:p>
            <a:r>
              <a:rPr lang="en-US" dirty="0"/>
              <a:t>In organization you have a root account and you create OU as per department</a:t>
            </a:r>
          </a:p>
        </p:txBody>
      </p:sp>
      <p:sp>
        <p:nvSpPr>
          <p:cNvPr id="16" name="Rectangle 15">
            <a:extLst>
              <a:ext uri="{FF2B5EF4-FFF2-40B4-BE49-F238E27FC236}">
                <a16:creationId xmlns:a16="http://schemas.microsoft.com/office/drawing/2014/main" id="{D7FC34A8-0778-4925-9781-60DB732F1B86}"/>
              </a:ext>
            </a:extLst>
          </p:cNvPr>
          <p:cNvSpPr/>
          <p:nvPr/>
        </p:nvSpPr>
        <p:spPr>
          <a:xfrm>
            <a:off x="1070341" y="6211669"/>
            <a:ext cx="7637724" cy="369332"/>
          </a:xfrm>
          <a:prstGeom prst="rect">
            <a:avLst/>
          </a:prstGeom>
        </p:spPr>
        <p:txBody>
          <a:bodyPr wrap="square">
            <a:spAutoFit/>
          </a:bodyPr>
          <a:lstStyle/>
          <a:p>
            <a:r>
              <a:rPr lang="en-US" dirty="0"/>
              <a:t>You  can apply policy at the OU level as well as the AWS account</a:t>
            </a:r>
          </a:p>
        </p:txBody>
      </p:sp>
    </p:spTree>
    <p:extLst>
      <p:ext uri="{BB962C8B-B14F-4D97-AF65-F5344CB8AC3E}">
        <p14:creationId xmlns:p14="http://schemas.microsoft.com/office/powerpoint/2010/main" val="3613589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Route 53</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2"/>
            <a:ext cx="4339650" cy="430887"/>
          </a:xfrm>
          <a:prstGeom prst="rect">
            <a:avLst/>
          </a:prstGeom>
        </p:spPr>
        <p:txBody>
          <a:bodyPr wrap="none">
            <a:spAutoFit/>
          </a:bodyPr>
          <a:lstStyle/>
          <a:p>
            <a:r>
              <a:rPr lang="en-US" sz="2200" dirty="0"/>
              <a:t>How to register a domain name ?</a:t>
            </a:r>
          </a:p>
        </p:txBody>
      </p:sp>
      <p:pic>
        <p:nvPicPr>
          <p:cNvPr id="6" name="Picture 5">
            <a:extLst>
              <a:ext uri="{FF2B5EF4-FFF2-40B4-BE49-F238E27FC236}">
                <a16:creationId xmlns:a16="http://schemas.microsoft.com/office/drawing/2014/main" id="{B7787B57-1A31-4434-B8E8-C2A305B7B275}"/>
              </a:ext>
            </a:extLst>
          </p:cNvPr>
          <p:cNvPicPr>
            <a:picLocks noChangeAspect="1"/>
          </p:cNvPicPr>
          <p:nvPr/>
        </p:nvPicPr>
        <p:blipFill>
          <a:blip r:embed="rId2"/>
          <a:stretch>
            <a:fillRect/>
          </a:stretch>
        </p:blipFill>
        <p:spPr>
          <a:xfrm>
            <a:off x="2304496" y="2613990"/>
            <a:ext cx="7115175" cy="3967605"/>
          </a:xfrm>
          <a:prstGeom prst="rect">
            <a:avLst/>
          </a:prstGeom>
        </p:spPr>
      </p:pic>
    </p:spTree>
    <p:extLst>
      <p:ext uri="{BB962C8B-B14F-4D97-AF65-F5344CB8AC3E}">
        <p14:creationId xmlns:p14="http://schemas.microsoft.com/office/powerpoint/2010/main" val="6351710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8027744" cy="430887"/>
          </a:xfrm>
          <a:prstGeom prst="rect">
            <a:avLst/>
          </a:prstGeom>
        </p:spPr>
        <p:txBody>
          <a:bodyPr wrap="square">
            <a:spAutoFit/>
          </a:bodyPr>
          <a:lstStyle/>
          <a:p>
            <a:r>
              <a:rPr lang="en-US" sz="2200" b="1" dirty="0"/>
              <a:t>Consolidated Billing</a:t>
            </a:r>
          </a:p>
        </p:txBody>
      </p:sp>
      <p:sp>
        <p:nvSpPr>
          <p:cNvPr id="4" name="Rectangle 3">
            <a:extLst>
              <a:ext uri="{FF2B5EF4-FFF2-40B4-BE49-F238E27FC236}">
                <a16:creationId xmlns:a16="http://schemas.microsoft.com/office/drawing/2014/main" id="{31015F11-8BAE-4471-8944-FFD3EC3BC974}"/>
              </a:ext>
            </a:extLst>
          </p:cNvPr>
          <p:cNvSpPr/>
          <p:nvPr/>
        </p:nvSpPr>
        <p:spPr>
          <a:xfrm>
            <a:off x="974651" y="2515779"/>
            <a:ext cx="10136372" cy="369332"/>
          </a:xfrm>
          <a:prstGeom prst="rect">
            <a:avLst/>
          </a:prstGeom>
        </p:spPr>
        <p:txBody>
          <a:bodyPr wrap="square">
            <a:spAutoFit/>
          </a:bodyPr>
          <a:lstStyle/>
          <a:p>
            <a:r>
              <a:rPr lang="en-US" dirty="0"/>
              <a:t>If you use consolidated billing you just get one bill with a breakdown of all the linked accounts</a:t>
            </a:r>
          </a:p>
        </p:txBody>
      </p:sp>
      <p:sp>
        <p:nvSpPr>
          <p:cNvPr id="5" name="Rectangle 4">
            <a:extLst>
              <a:ext uri="{FF2B5EF4-FFF2-40B4-BE49-F238E27FC236}">
                <a16:creationId xmlns:a16="http://schemas.microsoft.com/office/drawing/2014/main" id="{F82F3FE5-90E6-41BF-925D-F70F00D205A0}"/>
              </a:ext>
            </a:extLst>
          </p:cNvPr>
          <p:cNvSpPr/>
          <p:nvPr/>
        </p:nvSpPr>
        <p:spPr>
          <a:xfrm>
            <a:off x="974651" y="2899674"/>
            <a:ext cx="10136372" cy="646331"/>
          </a:xfrm>
          <a:prstGeom prst="rect">
            <a:avLst/>
          </a:prstGeom>
        </p:spPr>
        <p:txBody>
          <a:bodyPr wrap="square">
            <a:spAutoFit/>
          </a:bodyPr>
          <a:lstStyle/>
          <a:p>
            <a:r>
              <a:rPr lang="en-US" dirty="0"/>
              <a:t>Paying account is independent and cannot access resources in other AWS account wherein linked accounts are also independent</a:t>
            </a:r>
          </a:p>
        </p:txBody>
      </p:sp>
      <p:pic>
        <p:nvPicPr>
          <p:cNvPr id="8" name="Picture 7">
            <a:extLst>
              <a:ext uri="{FF2B5EF4-FFF2-40B4-BE49-F238E27FC236}">
                <a16:creationId xmlns:a16="http://schemas.microsoft.com/office/drawing/2014/main" id="{CAE62A6B-602F-4A7E-B83A-4F43A7532AF8}"/>
              </a:ext>
            </a:extLst>
          </p:cNvPr>
          <p:cNvPicPr>
            <a:picLocks noChangeAspect="1"/>
          </p:cNvPicPr>
          <p:nvPr/>
        </p:nvPicPr>
        <p:blipFill>
          <a:blip r:embed="rId2"/>
          <a:stretch>
            <a:fillRect/>
          </a:stretch>
        </p:blipFill>
        <p:spPr>
          <a:xfrm>
            <a:off x="850605" y="3774557"/>
            <a:ext cx="11013890" cy="2704546"/>
          </a:xfrm>
          <a:prstGeom prst="rect">
            <a:avLst/>
          </a:prstGeom>
        </p:spPr>
      </p:pic>
    </p:spTree>
    <p:extLst>
      <p:ext uri="{BB962C8B-B14F-4D97-AF65-F5344CB8AC3E}">
        <p14:creationId xmlns:p14="http://schemas.microsoft.com/office/powerpoint/2010/main" val="9853580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8027744" cy="430887"/>
          </a:xfrm>
          <a:prstGeom prst="rect">
            <a:avLst/>
          </a:prstGeom>
        </p:spPr>
        <p:txBody>
          <a:bodyPr wrap="square">
            <a:spAutoFit/>
          </a:bodyPr>
          <a:lstStyle/>
          <a:p>
            <a:r>
              <a:rPr lang="en-US" sz="2200" b="1" dirty="0"/>
              <a:t>Advantages of consolidated billing</a:t>
            </a:r>
          </a:p>
        </p:txBody>
      </p:sp>
      <p:sp>
        <p:nvSpPr>
          <p:cNvPr id="6" name="Rectangle 5">
            <a:extLst>
              <a:ext uri="{FF2B5EF4-FFF2-40B4-BE49-F238E27FC236}">
                <a16:creationId xmlns:a16="http://schemas.microsoft.com/office/drawing/2014/main" id="{B698B2C6-98F9-4273-9E8F-4516E3D66B97}"/>
              </a:ext>
            </a:extLst>
          </p:cNvPr>
          <p:cNvSpPr/>
          <p:nvPr/>
        </p:nvSpPr>
        <p:spPr>
          <a:xfrm>
            <a:off x="1074338" y="2501216"/>
            <a:ext cx="2791918" cy="369332"/>
          </a:xfrm>
          <a:prstGeom prst="rect">
            <a:avLst/>
          </a:prstGeom>
        </p:spPr>
        <p:txBody>
          <a:bodyPr wrap="none">
            <a:spAutoFit/>
          </a:bodyPr>
          <a:lstStyle/>
          <a:p>
            <a:r>
              <a:rPr lang="en-US" dirty="0"/>
              <a:t>You get volume discounts</a:t>
            </a:r>
          </a:p>
        </p:txBody>
      </p:sp>
      <p:sp>
        <p:nvSpPr>
          <p:cNvPr id="7" name="Rectangle 6">
            <a:extLst>
              <a:ext uri="{FF2B5EF4-FFF2-40B4-BE49-F238E27FC236}">
                <a16:creationId xmlns:a16="http://schemas.microsoft.com/office/drawing/2014/main" id="{25653F32-D6AA-4C9D-9106-02E0E19BDAFC}"/>
              </a:ext>
            </a:extLst>
          </p:cNvPr>
          <p:cNvSpPr/>
          <p:nvPr/>
        </p:nvSpPr>
        <p:spPr>
          <a:xfrm>
            <a:off x="1074338" y="2870548"/>
            <a:ext cx="5018490" cy="369332"/>
          </a:xfrm>
          <a:prstGeom prst="rect">
            <a:avLst/>
          </a:prstGeom>
        </p:spPr>
        <p:txBody>
          <a:bodyPr wrap="none">
            <a:spAutoFit/>
          </a:bodyPr>
          <a:lstStyle/>
          <a:p>
            <a:r>
              <a:rPr lang="en-US" dirty="0"/>
              <a:t>You just get one bill and you can track charges</a:t>
            </a:r>
          </a:p>
        </p:txBody>
      </p:sp>
      <p:pic>
        <p:nvPicPr>
          <p:cNvPr id="10" name="Picture 9">
            <a:extLst>
              <a:ext uri="{FF2B5EF4-FFF2-40B4-BE49-F238E27FC236}">
                <a16:creationId xmlns:a16="http://schemas.microsoft.com/office/drawing/2014/main" id="{2E9F414B-3638-4EC2-9487-2D4AFD96C162}"/>
              </a:ext>
            </a:extLst>
          </p:cNvPr>
          <p:cNvPicPr>
            <a:picLocks noChangeAspect="1"/>
          </p:cNvPicPr>
          <p:nvPr/>
        </p:nvPicPr>
        <p:blipFill>
          <a:blip r:embed="rId2"/>
          <a:stretch>
            <a:fillRect/>
          </a:stretch>
        </p:blipFill>
        <p:spPr>
          <a:xfrm>
            <a:off x="1173901" y="3444706"/>
            <a:ext cx="4429458" cy="3201639"/>
          </a:xfrm>
          <a:prstGeom prst="rect">
            <a:avLst/>
          </a:prstGeom>
        </p:spPr>
      </p:pic>
      <p:pic>
        <p:nvPicPr>
          <p:cNvPr id="12" name="Picture 11">
            <a:extLst>
              <a:ext uri="{FF2B5EF4-FFF2-40B4-BE49-F238E27FC236}">
                <a16:creationId xmlns:a16="http://schemas.microsoft.com/office/drawing/2014/main" id="{BBF5BA5A-E31D-4080-B509-667EE95C3FB6}"/>
              </a:ext>
            </a:extLst>
          </p:cNvPr>
          <p:cNvPicPr>
            <a:picLocks noChangeAspect="1"/>
          </p:cNvPicPr>
          <p:nvPr/>
        </p:nvPicPr>
        <p:blipFill>
          <a:blip r:embed="rId3"/>
          <a:stretch>
            <a:fillRect/>
          </a:stretch>
        </p:blipFill>
        <p:spPr>
          <a:xfrm>
            <a:off x="6588534" y="2285772"/>
            <a:ext cx="5027095" cy="4356784"/>
          </a:xfrm>
          <a:prstGeom prst="rect">
            <a:avLst/>
          </a:prstGeom>
        </p:spPr>
      </p:pic>
    </p:spTree>
    <p:extLst>
      <p:ext uri="{BB962C8B-B14F-4D97-AF65-F5344CB8AC3E}">
        <p14:creationId xmlns:p14="http://schemas.microsoft.com/office/powerpoint/2010/main" val="422642832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EDB88E84-D660-4641-9957-FF571138058C}"/>
              </a:ext>
            </a:extLst>
          </p:cNvPr>
          <p:cNvSpPr/>
          <p:nvPr/>
        </p:nvSpPr>
        <p:spPr>
          <a:xfrm>
            <a:off x="680321" y="2070329"/>
            <a:ext cx="8027744" cy="430887"/>
          </a:xfrm>
          <a:prstGeom prst="rect">
            <a:avLst/>
          </a:prstGeom>
        </p:spPr>
        <p:txBody>
          <a:bodyPr wrap="square">
            <a:spAutoFit/>
          </a:bodyPr>
          <a:lstStyle/>
          <a:p>
            <a:r>
              <a:rPr lang="en-US" sz="2200" b="1" dirty="0"/>
              <a:t>Advantages of consolidated billing</a:t>
            </a:r>
          </a:p>
        </p:txBody>
      </p:sp>
      <p:pic>
        <p:nvPicPr>
          <p:cNvPr id="5" name="Picture 4">
            <a:extLst>
              <a:ext uri="{FF2B5EF4-FFF2-40B4-BE49-F238E27FC236}">
                <a16:creationId xmlns:a16="http://schemas.microsoft.com/office/drawing/2014/main" id="{E3AFA425-6A1C-4159-BD67-FA0A98222BC2}"/>
              </a:ext>
            </a:extLst>
          </p:cNvPr>
          <p:cNvPicPr>
            <a:picLocks noChangeAspect="1"/>
          </p:cNvPicPr>
          <p:nvPr/>
        </p:nvPicPr>
        <p:blipFill>
          <a:blip r:embed="rId2"/>
          <a:stretch>
            <a:fillRect/>
          </a:stretch>
        </p:blipFill>
        <p:spPr>
          <a:xfrm>
            <a:off x="1127051" y="2501216"/>
            <a:ext cx="8750596" cy="1943193"/>
          </a:xfrm>
          <a:prstGeom prst="rect">
            <a:avLst/>
          </a:prstGeom>
        </p:spPr>
      </p:pic>
      <p:sp>
        <p:nvSpPr>
          <p:cNvPr id="8" name="Rectangle 7">
            <a:extLst>
              <a:ext uri="{FF2B5EF4-FFF2-40B4-BE49-F238E27FC236}">
                <a16:creationId xmlns:a16="http://schemas.microsoft.com/office/drawing/2014/main" id="{3A43B2C5-BEC5-4B1A-9F09-C241317F9596}"/>
              </a:ext>
            </a:extLst>
          </p:cNvPr>
          <p:cNvSpPr/>
          <p:nvPr/>
        </p:nvSpPr>
        <p:spPr>
          <a:xfrm>
            <a:off x="0" y="6274337"/>
            <a:ext cx="7293935" cy="369332"/>
          </a:xfrm>
          <a:prstGeom prst="rect">
            <a:avLst/>
          </a:prstGeom>
        </p:spPr>
        <p:txBody>
          <a:bodyPr wrap="square">
            <a:spAutoFit/>
          </a:bodyPr>
          <a:lstStyle/>
          <a:p>
            <a:r>
              <a:rPr lang="en-US" dirty="0"/>
              <a:t>Note :- Paying account should be used only for billing purpose only</a:t>
            </a:r>
          </a:p>
        </p:txBody>
      </p:sp>
      <p:sp>
        <p:nvSpPr>
          <p:cNvPr id="9" name="Rectangle 8">
            <a:extLst>
              <a:ext uri="{FF2B5EF4-FFF2-40B4-BE49-F238E27FC236}">
                <a16:creationId xmlns:a16="http://schemas.microsoft.com/office/drawing/2014/main" id="{C298D2EE-923D-4631-9758-E382C355B2E1}"/>
              </a:ext>
            </a:extLst>
          </p:cNvPr>
          <p:cNvSpPr/>
          <p:nvPr/>
        </p:nvSpPr>
        <p:spPr>
          <a:xfrm>
            <a:off x="680320" y="4552130"/>
            <a:ext cx="10590191" cy="369332"/>
          </a:xfrm>
          <a:prstGeom prst="rect">
            <a:avLst/>
          </a:prstGeom>
        </p:spPr>
        <p:txBody>
          <a:bodyPr wrap="square">
            <a:spAutoFit/>
          </a:bodyPr>
          <a:lstStyle/>
          <a:p>
            <a:r>
              <a:rPr lang="en-US" dirty="0"/>
              <a:t>You can only have 20 linked accounts to one paying account although you can increase that limit too</a:t>
            </a:r>
          </a:p>
        </p:txBody>
      </p:sp>
      <p:sp>
        <p:nvSpPr>
          <p:cNvPr id="11" name="Rectangle 10">
            <a:extLst>
              <a:ext uri="{FF2B5EF4-FFF2-40B4-BE49-F238E27FC236}">
                <a16:creationId xmlns:a16="http://schemas.microsoft.com/office/drawing/2014/main" id="{82613B30-00EB-4121-A4B5-CA997B7D0538}"/>
              </a:ext>
            </a:extLst>
          </p:cNvPr>
          <p:cNvSpPr/>
          <p:nvPr/>
        </p:nvSpPr>
        <p:spPr>
          <a:xfrm>
            <a:off x="680320" y="4936180"/>
            <a:ext cx="1832553" cy="430887"/>
          </a:xfrm>
          <a:prstGeom prst="rect">
            <a:avLst/>
          </a:prstGeom>
        </p:spPr>
        <p:txBody>
          <a:bodyPr wrap="none">
            <a:spAutoFit/>
          </a:bodyPr>
          <a:lstStyle/>
          <a:p>
            <a:r>
              <a:rPr lang="en-US" sz="2200" b="1" dirty="0"/>
              <a:t>Billing alerts</a:t>
            </a:r>
          </a:p>
        </p:txBody>
      </p:sp>
      <p:sp>
        <p:nvSpPr>
          <p:cNvPr id="13" name="Rectangle 12">
            <a:extLst>
              <a:ext uri="{FF2B5EF4-FFF2-40B4-BE49-F238E27FC236}">
                <a16:creationId xmlns:a16="http://schemas.microsoft.com/office/drawing/2014/main" id="{D3BF55EA-7BF2-4DF4-AB0A-940DBB3AF54F}"/>
              </a:ext>
            </a:extLst>
          </p:cNvPr>
          <p:cNvSpPr/>
          <p:nvPr/>
        </p:nvSpPr>
        <p:spPr>
          <a:xfrm>
            <a:off x="680319" y="5296771"/>
            <a:ext cx="10813475" cy="369332"/>
          </a:xfrm>
          <a:prstGeom prst="rect">
            <a:avLst/>
          </a:prstGeom>
        </p:spPr>
        <p:txBody>
          <a:bodyPr wrap="square">
            <a:spAutoFit/>
          </a:bodyPr>
          <a:lstStyle/>
          <a:p>
            <a:r>
              <a:rPr lang="en-US" dirty="0"/>
              <a:t>When monitoring is enabled to the paying account the billing data for the linked accounts is included</a:t>
            </a:r>
          </a:p>
        </p:txBody>
      </p:sp>
      <p:sp>
        <p:nvSpPr>
          <p:cNvPr id="14" name="Rectangle 13">
            <a:extLst>
              <a:ext uri="{FF2B5EF4-FFF2-40B4-BE49-F238E27FC236}">
                <a16:creationId xmlns:a16="http://schemas.microsoft.com/office/drawing/2014/main" id="{68EF9E17-0D5E-469F-914B-F2E776B8DFD5}"/>
              </a:ext>
            </a:extLst>
          </p:cNvPr>
          <p:cNvSpPr/>
          <p:nvPr/>
        </p:nvSpPr>
        <p:spPr>
          <a:xfrm>
            <a:off x="680318" y="5607287"/>
            <a:ext cx="9526938" cy="369332"/>
          </a:xfrm>
          <a:prstGeom prst="rect">
            <a:avLst/>
          </a:prstGeom>
        </p:spPr>
        <p:txBody>
          <a:bodyPr wrap="square">
            <a:spAutoFit/>
          </a:bodyPr>
          <a:lstStyle/>
          <a:p>
            <a:r>
              <a:rPr lang="en-US" dirty="0"/>
              <a:t>Although you can create billing alerts for individual accounts</a:t>
            </a:r>
          </a:p>
        </p:txBody>
      </p:sp>
      <p:sp>
        <p:nvSpPr>
          <p:cNvPr id="15" name="Rectangle 14">
            <a:extLst>
              <a:ext uri="{FF2B5EF4-FFF2-40B4-BE49-F238E27FC236}">
                <a16:creationId xmlns:a16="http://schemas.microsoft.com/office/drawing/2014/main" id="{741B28F9-87E1-4B15-BA31-3B831E80FAB4}"/>
              </a:ext>
            </a:extLst>
          </p:cNvPr>
          <p:cNvSpPr/>
          <p:nvPr/>
        </p:nvSpPr>
        <p:spPr>
          <a:xfrm>
            <a:off x="680317" y="5893673"/>
            <a:ext cx="9314288" cy="369332"/>
          </a:xfrm>
          <a:prstGeom prst="rect">
            <a:avLst/>
          </a:prstGeom>
        </p:spPr>
        <p:txBody>
          <a:bodyPr wrap="square">
            <a:spAutoFit/>
          </a:bodyPr>
          <a:lstStyle/>
          <a:p>
            <a:r>
              <a:rPr lang="en-US" dirty="0" err="1"/>
              <a:t>Cloudtrail</a:t>
            </a:r>
            <a:r>
              <a:rPr lang="en-US" dirty="0"/>
              <a:t> is for per AWS account and is enabled per region</a:t>
            </a:r>
          </a:p>
        </p:txBody>
      </p:sp>
    </p:spTree>
    <p:extLst>
      <p:ext uri="{BB962C8B-B14F-4D97-AF65-F5344CB8AC3E}">
        <p14:creationId xmlns:p14="http://schemas.microsoft.com/office/powerpoint/2010/main" val="22309651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4" name="Rectangle 3">
            <a:extLst>
              <a:ext uri="{FF2B5EF4-FFF2-40B4-BE49-F238E27FC236}">
                <a16:creationId xmlns:a16="http://schemas.microsoft.com/office/drawing/2014/main" id="{E4CCEA58-0056-4DBF-90B8-454A8E5A703E}"/>
              </a:ext>
            </a:extLst>
          </p:cNvPr>
          <p:cNvSpPr/>
          <p:nvPr/>
        </p:nvSpPr>
        <p:spPr>
          <a:xfrm>
            <a:off x="680317" y="2131884"/>
            <a:ext cx="9388716" cy="369332"/>
          </a:xfrm>
          <a:prstGeom prst="rect">
            <a:avLst/>
          </a:prstGeom>
        </p:spPr>
        <p:txBody>
          <a:bodyPr wrap="square">
            <a:spAutoFit/>
          </a:bodyPr>
          <a:lstStyle/>
          <a:p>
            <a:r>
              <a:rPr lang="en-US" dirty="0"/>
              <a:t>Although you can consolidate logs from all your AWS account in one bucket</a:t>
            </a:r>
          </a:p>
        </p:txBody>
      </p:sp>
      <p:pic>
        <p:nvPicPr>
          <p:cNvPr id="7" name="Picture 6">
            <a:extLst>
              <a:ext uri="{FF2B5EF4-FFF2-40B4-BE49-F238E27FC236}">
                <a16:creationId xmlns:a16="http://schemas.microsoft.com/office/drawing/2014/main" id="{AADB47FD-2746-4608-A342-4597A57EFE24}"/>
              </a:ext>
            </a:extLst>
          </p:cNvPr>
          <p:cNvPicPr>
            <a:picLocks noChangeAspect="1"/>
          </p:cNvPicPr>
          <p:nvPr/>
        </p:nvPicPr>
        <p:blipFill>
          <a:blip r:embed="rId2"/>
          <a:stretch>
            <a:fillRect/>
          </a:stretch>
        </p:blipFill>
        <p:spPr>
          <a:xfrm>
            <a:off x="1020615" y="2622145"/>
            <a:ext cx="10086975" cy="1375698"/>
          </a:xfrm>
          <a:prstGeom prst="rect">
            <a:avLst/>
          </a:prstGeom>
        </p:spPr>
      </p:pic>
      <p:sp>
        <p:nvSpPr>
          <p:cNvPr id="10" name="Rectangle 9">
            <a:extLst>
              <a:ext uri="{FF2B5EF4-FFF2-40B4-BE49-F238E27FC236}">
                <a16:creationId xmlns:a16="http://schemas.microsoft.com/office/drawing/2014/main" id="{349C5EF2-2BF6-4B01-8870-EF5B5DB92253}"/>
              </a:ext>
            </a:extLst>
          </p:cNvPr>
          <p:cNvSpPr/>
          <p:nvPr/>
        </p:nvSpPr>
        <p:spPr>
          <a:xfrm>
            <a:off x="680317" y="4118772"/>
            <a:ext cx="2596352" cy="430887"/>
          </a:xfrm>
          <a:prstGeom prst="rect">
            <a:avLst/>
          </a:prstGeom>
        </p:spPr>
        <p:txBody>
          <a:bodyPr wrap="none">
            <a:spAutoFit/>
          </a:bodyPr>
          <a:lstStyle/>
          <a:p>
            <a:r>
              <a:rPr lang="en-US" sz="2200" b="1" dirty="0"/>
              <a:t>AWS organizations</a:t>
            </a:r>
          </a:p>
        </p:txBody>
      </p:sp>
      <p:pic>
        <p:nvPicPr>
          <p:cNvPr id="16" name="Picture 15">
            <a:extLst>
              <a:ext uri="{FF2B5EF4-FFF2-40B4-BE49-F238E27FC236}">
                <a16:creationId xmlns:a16="http://schemas.microsoft.com/office/drawing/2014/main" id="{64D2AFC7-8664-4C2E-9BAD-571F4FF75445}"/>
              </a:ext>
            </a:extLst>
          </p:cNvPr>
          <p:cNvPicPr>
            <a:picLocks noChangeAspect="1"/>
          </p:cNvPicPr>
          <p:nvPr/>
        </p:nvPicPr>
        <p:blipFill>
          <a:blip r:embed="rId3"/>
          <a:stretch>
            <a:fillRect/>
          </a:stretch>
        </p:blipFill>
        <p:spPr>
          <a:xfrm>
            <a:off x="1063996" y="4513894"/>
            <a:ext cx="10172700" cy="2067659"/>
          </a:xfrm>
          <a:prstGeom prst="rect">
            <a:avLst/>
          </a:prstGeom>
        </p:spPr>
      </p:pic>
    </p:spTree>
    <p:extLst>
      <p:ext uri="{BB962C8B-B14F-4D97-AF65-F5344CB8AC3E}">
        <p14:creationId xmlns:p14="http://schemas.microsoft.com/office/powerpoint/2010/main" val="214695592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4" name="Rectangle 3">
            <a:extLst>
              <a:ext uri="{FF2B5EF4-FFF2-40B4-BE49-F238E27FC236}">
                <a16:creationId xmlns:a16="http://schemas.microsoft.com/office/drawing/2014/main" id="{E4CCEA58-0056-4DBF-90B8-454A8E5A703E}"/>
              </a:ext>
            </a:extLst>
          </p:cNvPr>
          <p:cNvSpPr/>
          <p:nvPr/>
        </p:nvSpPr>
        <p:spPr>
          <a:xfrm>
            <a:off x="680317" y="2131884"/>
            <a:ext cx="9388716" cy="369332"/>
          </a:xfrm>
          <a:prstGeom prst="rect">
            <a:avLst/>
          </a:prstGeom>
        </p:spPr>
        <p:txBody>
          <a:bodyPr wrap="square">
            <a:spAutoFit/>
          </a:bodyPr>
          <a:lstStyle/>
          <a:p>
            <a:r>
              <a:rPr lang="en-US" b="1" dirty="0"/>
              <a:t>AWS Organizations</a:t>
            </a:r>
          </a:p>
        </p:txBody>
      </p:sp>
      <p:pic>
        <p:nvPicPr>
          <p:cNvPr id="5" name="Picture 4">
            <a:extLst>
              <a:ext uri="{FF2B5EF4-FFF2-40B4-BE49-F238E27FC236}">
                <a16:creationId xmlns:a16="http://schemas.microsoft.com/office/drawing/2014/main" id="{1EDEFE2B-E18B-47EC-AD3A-3502593DC9D9}"/>
              </a:ext>
            </a:extLst>
          </p:cNvPr>
          <p:cNvPicPr>
            <a:picLocks noChangeAspect="1"/>
          </p:cNvPicPr>
          <p:nvPr/>
        </p:nvPicPr>
        <p:blipFill>
          <a:blip r:embed="rId2"/>
          <a:stretch>
            <a:fillRect/>
          </a:stretch>
        </p:blipFill>
        <p:spPr>
          <a:xfrm>
            <a:off x="1230939" y="2501216"/>
            <a:ext cx="10071470" cy="1985488"/>
          </a:xfrm>
          <a:prstGeom prst="rect">
            <a:avLst/>
          </a:prstGeom>
        </p:spPr>
      </p:pic>
      <p:pic>
        <p:nvPicPr>
          <p:cNvPr id="8" name="Picture 7">
            <a:extLst>
              <a:ext uri="{FF2B5EF4-FFF2-40B4-BE49-F238E27FC236}">
                <a16:creationId xmlns:a16="http://schemas.microsoft.com/office/drawing/2014/main" id="{9308577D-922B-41A9-91CE-CFAB6C58DF6E}"/>
              </a:ext>
            </a:extLst>
          </p:cNvPr>
          <p:cNvPicPr>
            <a:picLocks noChangeAspect="1"/>
          </p:cNvPicPr>
          <p:nvPr/>
        </p:nvPicPr>
        <p:blipFill>
          <a:blip r:embed="rId3"/>
          <a:stretch>
            <a:fillRect/>
          </a:stretch>
        </p:blipFill>
        <p:spPr>
          <a:xfrm>
            <a:off x="1230939" y="4731252"/>
            <a:ext cx="10071470" cy="2035040"/>
          </a:xfrm>
          <a:prstGeom prst="rect">
            <a:avLst/>
          </a:prstGeom>
        </p:spPr>
      </p:pic>
    </p:spTree>
    <p:extLst>
      <p:ext uri="{BB962C8B-B14F-4D97-AF65-F5344CB8AC3E}">
        <p14:creationId xmlns:p14="http://schemas.microsoft.com/office/powerpoint/2010/main" val="32509430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4" name="Rectangle 3">
            <a:extLst>
              <a:ext uri="{FF2B5EF4-FFF2-40B4-BE49-F238E27FC236}">
                <a16:creationId xmlns:a16="http://schemas.microsoft.com/office/drawing/2014/main" id="{E4CCEA58-0056-4DBF-90B8-454A8E5A703E}"/>
              </a:ext>
            </a:extLst>
          </p:cNvPr>
          <p:cNvSpPr/>
          <p:nvPr/>
        </p:nvSpPr>
        <p:spPr>
          <a:xfrm>
            <a:off x="680317" y="2131884"/>
            <a:ext cx="9388716" cy="369332"/>
          </a:xfrm>
          <a:prstGeom prst="rect">
            <a:avLst/>
          </a:prstGeom>
        </p:spPr>
        <p:txBody>
          <a:bodyPr wrap="square">
            <a:spAutoFit/>
          </a:bodyPr>
          <a:lstStyle/>
          <a:p>
            <a:r>
              <a:rPr lang="en-US" b="1" dirty="0"/>
              <a:t>AWS Organizations</a:t>
            </a:r>
          </a:p>
        </p:txBody>
      </p:sp>
      <p:pic>
        <p:nvPicPr>
          <p:cNvPr id="11" name="Picture 10">
            <a:extLst>
              <a:ext uri="{FF2B5EF4-FFF2-40B4-BE49-F238E27FC236}">
                <a16:creationId xmlns:a16="http://schemas.microsoft.com/office/drawing/2014/main" id="{72BB2A1F-A18B-458F-86B0-F80EC18AE84A}"/>
              </a:ext>
            </a:extLst>
          </p:cNvPr>
          <p:cNvPicPr>
            <a:picLocks noChangeAspect="1"/>
          </p:cNvPicPr>
          <p:nvPr/>
        </p:nvPicPr>
        <p:blipFill>
          <a:blip r:embed="rId2"/>
          <a:stretch>
            <a:fillRect/>
          </a:stretch>
        </p:blipFill>
        <p:spPr>
          <a:xfrm>
            <a:off x="1127051" y="2586276"/>
            <a:ext cx="9824484" cy="1921929"/>
          </a:xfrm>
          <a:prstGeom prst="rect">
            <a:avLst/>
          </a:prstGeom>
        </p:spPr>
      </p:pic>
      <p:pic>
        <p:nvPicPr>
          <p:cNvPr id="13" name="Picture 12">
            <a:extLst>
              <a:ext uri="{FF2B5EF4-FFF2-40B4-BE49-F238E27FC236}">
                <a16:creationId xmlns:a16="http://schemas.microsoft.com/office/drawing/2014/main" id="{DBAF4714-01ED-4E1C-9945-D98FBF4DBB95}"/>
              </a:ext>
            </a:extLst>
          </p:cNvPr>
          <p:cNvPicPr>
            <a:picLocks noChangeAspect="1"/>
          </p:cNvPicPr>
          <p:nvPr/>
        </p:nvPicPr>
        <p:blipFill>
          <a:blip r:embed="rId3"/>
          <a:stretch>
            <a:fillRect/>
          </a:stretch>
        </p:blipFill>
        <p:spPr>
          <a:xfrm>
            <a:off x="1127052" y="4614530"/>
            <a:ext cx="9824484" cy="1953953"/>
          </a:xfrm>
          <a:prstGeom prst="rect">
            <a:avLst/>
          </a:prstGeom>
        </p:spPr>
      </p:pic>
    </p:spTree>
    <p:extLst>
      <p:ext uri="{BB962C8B-B14F-4D97-AF65-F5344CB8AC3E}">
        <p14:creationId xmlns:p14="http://schemas.microsoft.com/office/powerpoint/2010/main" val="31695902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4" name="Rectangle 3">
            <a:extLst>
              <a:ext uri="{FF2B5EF4-FFF2-40B4-BE49-F238E27FC236}">
                <a16:creationId xmlns:a16="http://schemas.microsoft.com/office/drawing/2014/main" id="{E4CCEA58-0056-4DBF-90B8-454A8E5A703E}"/>
              </a:ext>
            </a:extLst>
          </p:cNvPr>
          <p:cNvSpPr/>
          <p:nvPr/>
        </p:nvSpPr>
        <p:spPr>
          <a:xfrm>
            <a:off x="680317" y="2131884"/>
            <a:ext cx="9388716" cy="369332"/>
          </a:xfrm>
          <a:prstGeom prst="rect">
            <a:avLst/>
          </a:prstGeom>
        </p:spPr>
        <p:txBody>
          <a:bodyPr wrap="square">
            <a:spAutoFit/>
          </a:bodyPr>
          <a:lstStyle/>
          <a:p>
            <a:r>
              <a:rPr lang="en-US" b="1" dirty="0"/>
              <a:t>AWS Organizations</a:t>
            </a:r>
          </a:p>
        </p:txBody>
      </p:sp>
      <p:sp>
        <p:nvSpPr>
          <p:cNvPr id="3" name="Rectangle 2">
            <a:extLst>
              <a:ext uri="{FF2B5EF4-FFF2-40B4-BE49-F238E27FC236}">
                <a16:creationId xmlns:a16="http://schemas.microsoft.com/office/drawing/2014/main" id="{F817771C-6971-4D89-9CBF-A3F67C030264}"/>
              </a:ext>
            </a:extLst>
          </p:cNvPr>
          <p:cNvSpPr/>
          <p:nvPr/>
        </p:nvSpPr>
        <p:spPr>
          <a:xfrm>
            <a:off x="953386" y="2567657"/>
            <a:ext cx="9604744" cy="646331"/>
          </a:xfrm>
          <a:prstGeom prst="rect">
            <a:avLst/>
          </a:prstGeom>
        </p:spPr>
        <p:txBody>
          <a:bodyPr wrap="square">
            <a:spAutoFit/>
          </a:bodyPr>
          <a:lstStyle/>
          <a:p>
            <a:r>
              <a:rPr lang="en-US" dirty="0"/>
              <a:t>Once you invite an account that would send an email to the root account that you have just entered</a:t>
            </a:r>
          </a:p>
        </p:txBody>
      </p:sp>
      <p:sp>
        <p:nvSpPr>
          <p:cNvPr id="5" name="Rectangle 4">
            <a:extLst>
              <a:ext uri="{FF2B5EF4-FFF2-40B4-BE49-F238E27FC236}">
                <a16:creationId xmlns:a16="http://schemas.microsoft.com/office/drawing/2014/main" id="{E03B785B-62A3-4E69-BA83-C0A2B4FDDFD5}"/>
              </a:ext>
            </a:extLst>
          </p:cNvPr>
          <p:cNvSpPr/>
          <p:nvPr/>
        </p:nvSpPr>
        <p:spPr>
          <a:xfrm>
            <a:off x="953386" y="3206311"/>
            <a:ext cx="9998150" cy="646331"/>
          </a:xfrm>
          <a:prstGeom prst="rect">
            <a:avLst/>
          </a:prstGeom>
        </p:spPr>
        <p:txBody>
          <a:bodyPr wrap="square">
            <a:spAutoFit/>
          </a:bodyPr>
          <a:lstStyle/>
          <a:p>
            <a:r>
              <a:rPr lang="en-US" dirty="0"/>
              <a:t>Once the owner of that </a:t>
            </a:r>
            <a:r>
              <a:rPr lang="en-US" dirty="0" err="1"/>
              <a:t>rrot</a:t>
            </a:r>
            <a:r>
              <a:rPr lang="en-US" dirty="0"/>
              <a:t> account confirms then that account becomes of a part of this organization</a:t>
            </a:r>
          </a:p>
        </p:txBody>
      </p:sp>
      <p:pic>
        <p:nvPicPr>
          <p:cNvPr id="7" name="Picture 6">
            <a:extLst>
              <a:ext uri="{FF2B5EF4-FFF2-40B4-BE49-F238E27FC236}">
                <a16:creationId xmlns:a16="http://schemas.microsoft.com/office/drawing/2014/main" id="{8D939A33-E4F3-4A56-AE9A-E249D52F0A49}"/>
              </a:ext>
            </a:extLst>
          </p:cNvPr>
          <p:cNvPicPr>
            <a:picLocks noChangeAspect="1"/>
          </p:cNvPicPr>
          <p:nvPr/>
        </p:nvPicPr>
        <p:blipFill>
          <a:blip r:embed="rId2"/>
          <a:stretch>
            <a:fillRect/>
          </a:stretch>
        </p:blipFill>
        <p:spPr>
          <a:xfrm>
            <a:off x="2211572" y="4055361"/>
            <a:ext cx="8739964" cy="2368892"/>
          </a:xfrm>
          <a:prstGeom prst="rect">
            <a:avLst/>
          </a:prstGeom>
        </p:spPr>
      </p:pic>
    </p:spTree>
    <p:extLst>
      <p:ext uri="{BB962C8B-B14F-4D97-AF65-F5344CB8AC3E}">
        <p14:creationId xmlns:p14="http://schemas.microsoft.com/office/powerpoint/2010/main" val="39890623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4" name="Rectangle 3">
            <a:extLst>
              <a:ext uri="{FF2B5EF4-FFF2-40B4-BE49-F238E27FC236}">
                <a16:creationId xmlns:a16="http://schemas.microsoft.com/office/drawing/2014/main" id="{E4CCEA58-0056-4DBF-90B8-454A8E5A703E}"/>
              </a:ext>
            </a:extLst>
          </p:cNvPr>
          <p:cNvSpPr/>
          <p:nvPr/>
        </p:nvSpPr>
        <p:spPr>
          <a:xfrm>
            <a:off x="680317" y="2131884"/>
            <a:ext cx="9388716" cy="369332"/>
          </a:xfrm>
          <a:prstGeom prst="rect">
            <a:avLst/>
          </a:prstGeom>
        </p:spPr>
        <p:txBody>
          <a:bodyPr wrap="square">
            <a:spAutoFit/>
          </a:bodyPr>
          <a:lstStyle/>
          <a:p>
            <a:r>
              <a:rPr lang="en-US" b="1" dirty="0"/>
              <a:t>AWS Organizations</a:t>
            </a:r>
          </a:p>
        </p:txBody>
      </p:sp>
      <p:sp>
        <p:nvSpPr>
          <p:cNvPr id="3" name="Rectangle 2">
            <a:extLst>
              <a:ext uri="{FF2B5EF4-FFF2-40B4-BE49-F238E27FC236}">
                <a16:creationId xmlns:a16="http://schemas.microsoft.com/office/drawing/2014/main" id="{F817771C-6971-4D89-9CBF-A3F67C030264}"/>
              </a:ext>
            </a:extLst>
          </p:cNvPr>
          <p:cNvSpPr/>
          <p:nvPr/>
        </p:nvSpPr>
        <p:spPr>
          <a:xfrm>
            <a:off x="953386" y="2567657"/>
            <a:ext cx="9604744" cy="369332"/>
          </a:xfrm>
          <a:prstGeom prst="rect">
            <a:avLst/>
          </a:prstGeom>
        </p:spPr>
        <p:txBody>
          <a:bodyPr wrap="square">
            <a:spAutoFit/>
          </a:bodyPr>
          <a:lstStyle/>
          <a:p>
            <a:r>
              <a:rPr lang="en-US" dirty="0"/>
              <a:t>Once OU is created and we can move account in OU</a:t>
            </a:r>
          </a:p>
        </p:txBody>
      </p:sp>
      <p:sp>
        <p:nvSpPr>
          <p:cNvPr id="6" name="Rectangle 5">
            <a:extLst>
              <a:ext uri="{FF2B5EF4-FFF2-40B4-BE49-F238E27FC236}">
                <a16:creationId xmlns:a16="http://schemas.microsoft.com/office/drawing/2014/main" id="{8DC36B9F-B490-410A-94E5-A94B4EA1F917}"/>
              </a:ext>
            </a:extLst>
          </p:cNvPr>
          <p:cNvSpPr/>
          <p:nvPr/>
        </p:nvSpPr>
        <p:spPr>
          <a:xfrm>
            <a:off x="953385" y="2936989"/>
            <a:ext cx="9115647" cy="369332"/>
          </a:xfrm>
          <a:prstGeom prst="rect">
            <a:avLst/>
          </a:prstGeom>
        </p:spPr>
        <p:txBody>
          <a:bodyPr wrap="square">
            <a:spAutoFit/>
          </a:bodyPr>
          <a:lstStyle/>
          <a:p>
            <a:r>
              <a:rPr lang="en-US" dirty="0"/>
              <a:t>You can also create a custom policy using policy generator</a:t>
            </a:r>
          </a:p>
        </p:txBody>
      </p:sp>
      <p:sp>
        <p:nvSpPr>
          <p:cNvPr id="8" name="Rectangle 7">
            <a:extLst>
              <a:ext uri="{FF2B5EF4-FFF2-40B4-BE49-F238E27FC236}">
                <a16:creationId xmlns:a16="http://schemas.microsoft.com/office/drawing/2014/main" id="{984FB1DE-DFDD-460D-9F05-F60C7276EA8F}"/>
              </a:ext>
            </a:extLst>
          </p:cNvPr>
          <p:cNvSpPr/>
          <p:nvPr/>
        </p:nvSpPr>
        <p:spPr>
          <a:xfrm>
            <a:off x="953383" y="3306321"/>
            <a:ext cx="10529779" cy="923330"/>
          </a:xfrm>
          <a:prstGeom prst="rect">
            <a:avLst/>
          </a:prstGeom>
        </p:spPr>
        <p:txBody>
          <a:bodyPr wrap="square">
            <a:spAutoFit/>
          </a:bodyPr>
          <a:lstStyle/>
          <a:p>
            <a:r>
              <a:rPr lang="en-US" dirty="0"/>
              <a:t>In order to use policy you have to enable those at the root account first and they you would be able to attach that, also while clicking on the policies you can find out on which all accounts/OU this policy is applied to.</a:t>
            </a:r>
          </a:p>
        </p:txBody>
      </p:sp>
      <p:sp>
        <p:nvSpPr>
          <p:cNvPr id="9" name="Rectangle 8">
            <a:extLst>
              <a:ext uri="{FF2B5EF4-FFF2-40B4-BE49-F238E27FC236}">
                <a16:creationId xmlns:a16="http://schemas.microsoft.com/office/drawing/2014/main" id="{0E19FD5A-4005-4A08-A61F-4ED258525298}"/>
              </a:ext>
            </a:extLst>
          </p:cNvPr>
          <p:cNvSpPr/>
          <p:nvPr/>
        </p:nvSpPr>
        <p:spPr>
          <a:xfrm>
            <a:off x="680317" y="4229651"/>
            <a:ext cx="2941831" cy="430887"/>
          </a:xfrm>
          <a:prstGeom prst="rect">
            <a:avLst/>
          </a:prstGeom>
        </p:spPr>
        <p:txBody>
          <a:bodyPr wrap="none">
            <a:spAutoFit/>
          </a:bodyPr>
          <a:lstStyle/>
          <a:p>
            <a:r>
              <a:rPr lang="en-US" sz="2200" b="1" dirty="0"/>
              <a:t>Cross account access</a:t>
            </a:r>
          </a:p>
        </p:txBody>
      </p:sp>
      <p:pic>
        <p:nvPicPr>
          <p:cNvPr id="11" name="Picture 10">
            <a:extLst>
              <a:ext uri="{FF2B5EF4-FFF2-40B4-BE49-F238E27FC236}">
                <a16:creationId xmlns:a16="http://schemas.microsoft.com/office/drawing/2014/main" id="{5729F3AC-E49F-4218-986C-9640739843CC}"/>
              </a:ext>
            </a:extLst>
          </p:cNvPr>
          <p:cNvPicPr>
            <a:picLocks noChangeAspect="1"/>
          </p:cNvPicPr>
          <p:nvPr/>
        </p:nvPicPr>
        <p:blipFill>
          <a:blip r:embed="rId2"/>
          <a:stretch>
            <a:fillRect/>
          </a:stretch>
        </p:blipFill>
        <p:spPr>
          <a:xfrm>
            <a:off x="680317" y="4660538"/>
            <a:ext cx="11209377" cy="2037974"/>
          </a:xfrm>
          <a:prstGeom prst="rect">
            <a:avLst/>
          </a:prstGeom>
        </p:spPr>
      </p:pic>
    </p:spTree>
    <p:extLst>
      <p:ext uri="{BB962C8B-B14F-4D97-AF65-F5344CB8AC3E}">
        <p14:creationId xmlns:p14="http://schemas.microsoft.com/office/powerpoint/2010/main" val="223806703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4" name="Rectangle 3">
            <a:extLst>
              <a:ext uri="{FF2B5EF4-FFF2-40B4-BE49-F238E27FC236}">
                <a16:creationId xmlns:a16="http://schemas.microsoft.com/office/drawing/2014/main" id="{E4CCEA58-0056-4DBF-90B8-454A8E5A703E}"/>
              </a:ext>
            </a:extLst>
          </p:cNvPr>
          <p:cNvSpPr/>
          <p:nvPr/>
        </p:nvSpPr>
        <p:spPr>
          <a:xfrm>
            <a:off x="680317" y="2131884"/>
            <a:ext cx="9388716" cy="430887"/>
          </a:xfrm>
          <a:prstGeom prst="rect">
            <a:avLst/>
          </a:prstGeom>
        </p:spPr>
        <p:txBody>
          <a:bodyPr wrap="square">
            <a:spAutoFit/>
          </a:bodyPr>
          <a:lstStyle/>
          <a:p>
            <a:r>
              <a:rPr lang="en-US" sz="2200" b="1" dirty="0"/>
              <a:t>Cross account access</a:t>
            </a:r>
          </a:p>
        </p:txBody>
      </p:sp>
      <p:sp>
        <p:nvSpPr>
          <p:cNvPr id="5" name="Rectangle 4">
            <a:extLst>
              <a:ext uri="{FF2B5EF4-FFF2-40B4-BE49-F238E27FC236}">
                <a16:creationId xmlns:a16="http://schemas.microsoft.com/office/drawing/2014/main" id="{AD29B677-F13E-4B45-A1B5-F05E4E55E390}"/>
              </a:ext>
            </a:extLst>
          </p:cNvPr>
          <p:cNvSpPr/>
          <p:nvPr/>
        </p:nvSpPr>
        <p:spPr>
          <a:xfrm>
            <a:off x="1091608" y="2562771"/>
            <a:ext cx="9572847" cy="646331"/>
          </a:xfrm>
          <a:prstGeom prst="rect">
            <a:avLst/>
          </a:prstGeom>
        </p:spPr>
        <p:txBody>
          <a:bodyPr wrap="square">
            <a:spAutoFit/>
          </a:bodyPr>
          <a:lstStyle/>
          <a:p>
            <a:r>
              <a:rPr lang="en-US" dirty="0"/>
              <a:t>You can sign in to the AWS console with one IAM identity and you can switch the console to another user without logging out and logging back in</a:t>
            </a:r>
          </a:p>
        </p:txBody>
      </p:sp>
      <p:sp>
        <p:nvSpPr>
          <p:cNvPr id="7" name="Rectangle 6">
            <a:extLst>
              <a:ext uri="{FF2B5EF4-FFF2-40B4-BE49-F238E27FC236}">
                <a16:creationId xmlns:a16="http://schemas.microsoft.com/office/drawing/2014/main" id="{18DADED8-6C74-440D-8856-3735DF1FDDF6}"/>
              </a:ext>
            </a:extLst>
          </p:cNvPr>
          <p:cNvSpPr/>
          <p:nvPr/>
        </p:nvSpPr>
        <p:spPr>
          <a:xfrm>
            <a:off x="1091608" y="3143376"/>
            <a:ext cx="1838965" cy="369332"/>
          </a:xfrm>
          <a:prstGeom prst="rect">
            <a:avLst/>
          </a:prstGeom>
        </p:spPr>
        <p:txBody>
          <a:bodyPr wrap="none">
            <a:spAutoFit/>
          </a:bodyPr>
          <a:lstStyle/>
          <a:p>
            <a:r>
              <a:rPr lang="en-US" dirty="0"/>
              <a:t>Steps to do that</a:t>
            </a:r>
          </a:p>
        </p:txBody>
      </p:sp>
      <p:pic>
        <p:nvPicPr>
          <p:cNvPr id="12" name="Picture 11">
            <a:extLst>
              <a:ext uri="{FF2B5EF4-FFF2-40B4-BE49-F238E27FC236}">
                <a16:creationId xmlns:a16="http://schemas.microsoft.com/office/drawing/2014/main" id="{B27A8E90-2E8E-425C-8BF7-969A2685F9F7}"/>
              </a:ext>
            </a:extLst>
          </p:cNvPr>
          <p:cNvPicPr>
            <a:picLocks noChangeAspect="1"/>
          </p:cNvPicPr>
          <p:nvPr/>
        </p:nvPicPr>
        <p:blipFill>
          <a:blip r:embed="rId2"/>
          <a:stretch>
            <a:fillRect/>
          </a:stretch>
        </p:blipFill>
        <p:spPr>
          <a:xfrm>
            <a:off x="2233169" y="3639989"/>
            <a:ext cx="7534275" cy="3056877"/>
          </a:xfrm>
          <a:prstGeom prst="rect">
            <a:avLst/>
          </a:prstGeom>
        </p:spPr>
      </p:pic>
    </p:spTree>
    <p:extLst>
      <p:ext uri="{BB962C8B-B14F-4D97-AF65-F5344CB8AC3E}">
        <p14:creationId xmlns:p14="http://schemas.microsoft.com/office/powerpoint/2010/main" val="115514462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4" name="Rectangle 3">
            <a:extLst>
              <a:ext uri="{FF2B5EF4-FFF2-40B4-BE49-F238E27FC236}">
                <a16:creationId xmlns:a16="http://schemas.microsoft.com/office/drawing/2014/main" id="{E4CCEA58-0056-4DBF-90B8-454A8E5A703E}"/>
              </a:ext>
            </a:extLst>
          </p:cNvPr>
          <p:cNvSpPr/>
          <p:nvPr/>
        </p:nvSpPr>
        <p:spPr>
          <a:xfrm>
            <a:off x="680317" y="2131884"/>
            <a:ext cx="9388716" cy="430887"/>
          </a:xfrm>
          <a:prstGeom prst="rect">
            <a:avLst/>
          </a:prstGeom>
        </p:spPr>
        <p:txBody>
          <a:bodyPr wrap="square">
            <a:spAutoFit/>
          </a:bodyPr>
          <a:lstStyle/>
          <a:p>
            <a:r>
              <a:rPr lang="en-US" sz="2200" b="1" dirty="0"/>
              <a:t>Cross account access</a:t>
            </a:r>
          </a:p>
        </p:txBody>
      </p:sp>
      <p:sp>
        <p:nvSpPr>
          <p:cNvPr id="5" name="Rectangle 4">
            <a:extLst>
              <a:ext uri="{FF2B5EF4-FFF2-40B4-BE49-F238E27FC236}">
                <a16:creationId xmlns:a16="http://schemas.microsoft.com/office/drawing/2014/main" id="{AD29B677-F13E-4B45-A1B5-F05E4E55E390}"/>
              </a:ext>
            </a:extLst>
          </p:cNvPr>
          <p:cNvSpPr/>
          <p:nvPr/>
        </p:nvSpPr>
        <p:spPr>
          <a:xfrm>
            <a:off x="1091608" y="2562771"/>
            <a:ext cx="9572847" cy="369332"/>
          </a:xfrm>
          <a:prstGeom prst="rect">
            <a:avLst/>
          </a:prstGeom>
        </p:spPr>
        <p:txBody>
          <a:bodyPr wrap="square">
            <a:spAutoFit/>
          </a:bodyPr>
          <a:lstStyle/>
          <a:p>
            <a:r>
              <a:rPr lang="en-US" dirty="0"/>
              <a:t>Let's create a group</a:t>
            </a:r>
          </a:p>
        </p:txBody>
      </p:sp>
      <p:sp>
        <p:nvSpPr>
          <p:cNvPr id="3" name="Rectangle 2">
            <a:extLst>
              <a:ext uri="{FF2B5EF4-FFF2-40B4-BE49-F238E27FC236}">
                <a16:creationId xmlns:a16="http://schemas.microsoft.com/office/drawing/2014/main" id="{CD4CA031-25D2-4767-AAF6-9E890F88B57F}"/>
              </a:ext>
            </a:extLst>
          </p:cNvPr>
          <p:cNvSpPr/>
          <p:nvPr/>
        </p:nvSpPr>
        <p:spPr>
          <a:xfrm>
            <a:off x="1328645" y="2898301"/>
            <a:ext cx="10569442" cy="3970318"/>
          </a:xfrm>
          <a:prstGeom prst="rect">
            <a:avLst/>
          </a:prstGeom>
        </p:spPr>
        <p:txBody>
          <a:bodyPr wrap="square">
            <a:spAutoFit/>
          </a:bodyPr>
          <a:lstStyle/>
          <a:p>
            <a:pPr marL="285750" indent="-285750">
              <a:buFont typeface="Arial" panose="020B0604020202020204" pitchFamily="34" charset="0"/>
              <a:buChar char="•"/>
            </a:pPr>
            <a:r>
              <a:rPr lang="en-US" dirty="0"/>
              <a:t>Call it tester and apply admin policy to that group</a:t>
            </a:r>
          </a:p>
          <a:p>
            <a:pPr marL="285750" indent="-285750">
              <a:buFont typeface="Arial" panose="020B0604020202020204" pitchFamily="34" charset="0"/>
              <a:buChar char="•"/>
            </a:pPr>
            <a:r>
              <a:rPr lang="en-US" dirty="0"/>
              <a:t>Create a user and add that user to the tester group</a:t>
            </a:r>
          </a:p>
          <a:p>
            <a:pPr marL="285750" indent="-285750">
              <a:buFont typeface="Arial" panose="020B0604020202020204" pitchFamily="34" charset="0"/>
              <a:buChar char="•"/>
            </a:pPr>
            <a:r>
              <a:rPr lang="en-US" dirty="0"/>
              <a:t>Then login using a </a:t>
            </a:r>
            <a:r>
              <a:rPr lang="en-US" dirty="0" err="1"/>
              <a:t>differnet</a:t>
            </a:r>
            <a:r>
              <a:rPr lang="en-US" dirty="0"/>
              <a:t> account</a:t>
            </a:r>
          </a:p>
          <a:p>
            <a:pPr marL="285750" indent="-285750">
              <a:buFont typeface="Arial" panose="020B0604020202020204" pitchFamily="34" charset="0"/>
              <a:buChar char="•"/>
            </a:pPr>
            <a:r>
              <a:rPr lang="en-US" dirty="0"/>
              <a:t>Create an S3 bucket</a:t>
            </a:r>
          </a:p>
          <a:p>
            <a:pPr marL="285750" indent="-285750">
              <a:buFont typeface="Arial" panose="020B0604020202020204" pitchFamily="34" charset="0"/>
              <a:buChar char="•"/>
            </a:pPr>
            <a:r>
              <a:rPr lang="en-US" dirty="0"/>
              <a:t>Choose create your own policy</a:t>
            </a:r>
          </a:p>
          <a:p>
            <a:pPr marL="285750" indent="-285750">
              <a:buFont typeface="Arial" panose="020B0604020202020204" pitchFamily="34" charset="0"/>
              <a:buChar char="•"/>
            </a:pPr>
            <a:r>
              <a:rPr lang="en-US" dirty="0"/>
              <a:t>Copy and paste the code that is uploaded on git</a:t>
            </a:r>
          </a:p>
          <a:p>
            <a:pPr marL="285750" indent="-285750">
              <a:buFont typeface="Arial" panose="020B0604020202020204" pitchFamily="34" charset="0"/>
              <a:buChar char="•"/>
            </a:pPr>
            <a:r>
              <a:rPr lang="en-US" dirty="0"/>
              <a:t>In the code change the </a:t>
            </a:r>
            <a:r>
              <a:rPr lang="en-US" dirty="0" err="1"/>
              <a:t>arn</a:t>
            </a:r>
            <a:r>
              <a:rPr lang="en-US" dirty="0"/>
              <a:t> for the resource as per your </a:t>
            </a:r>
            <a:r>
              <a:rPr lang="en-US" dirty="0" err="1"/>
              <a:t>arn</a:t>
            </a:r>
            <a:r>
              <a:rPr lang="en-US" dirty="0"/>
              <a:t> for the bucket</a:t>
            </a:r>
          </a:p>
          <a:p>
            <a:pPr marL="285750" indent="-285750">
              <a:buFont typeface="Arial" panose="020B0604020202020204" pitchFamily="34" charset="0"/>
              <a:buChar char="•"/>
            </a:pPr>
            <a:r>
              <a:rPr lang="en-US" dirty="0"/>
              <a:t>Create a new role and select cross </a:t>
            </a:r>
            <a:r>
              <a:rPr lang="en-US" dirty="0" err="1"/>
              <a:t>acount</a:t>
            </a:r>
            <a:r>
              <a:rPr lang="en-US" dirty="0"/>
              <a:t> access</a:t>
            </a:r>
          </a:p>
          <a:p>
            <a:pPr marL="285750" indent="-285750">
              <a:buFont typeface="Arial" panose="020B0604020202020204" pitchFamily="34" charset="0"/>
              <a:buChar char="•"/>
            </a:pPr>
            <a:r>
              <a:rPr lang="en-US" dirty="0"/>
              <a:t>Type in the other account # and then attach the policy that allows read write to the s3 bucket</a:t>
            </a:r>
          </a:p>
          <a:p>
            <a:pPr marL="285750" indent="-285750">
              <a:buFont typeface="Arial" panose="020B0604020202020204" pitchFamily="34" charset="0"/>
              <a:buChar char="•"/>
            </a:pPr>
            <a:r>
              <a:rPr lang="en-US" dirty="0"/>
              <a:t>logout of the production account and login to the tester account</a:t>
            </a:r>
          </a:p>
          <a:p>
            <a:pPr marL="285750" indent="-285750">
              <a:buFont typeface="Arial" panose="020B0604020202020204" pitchFamily="34" charset="0"/>
              <a:buChar char="•"/>
            </a:pPr>
            <a:r>
              <a:rPr lang="en-US" dirty="0"/>
              <a:t>go to groups and add an inline policy</a:t>
            </a:r>
          </a:p>
          <a:p>
            <a:pPr marL="285750" indent="-285750">
              <a:buFont typeface="Arial" panose="020B0604020202020204" pitchFamily="34" charset="0"/>
              <a:buChar char="•"/>
            </a:pPr>
            <a:r>
              <a:rPr lang="en-US" dirty="0"/>
              <a:t>choose custom policy and then upload the code again from the git and change the production account id variable to your production account # also the role that is given make sure that the role is exactly the same as that is case sensitive</a:t>
            </a:r>
          </a:p>
        </p:txBody>
      </p:sp>
    </p:spTree>
    <p:extLst>
      <p:ext uri="{BB962C8B-B14F-4D97-AF65-F5344CB8AC3E}">
        <p14:creationId xmlns:p14="http://schemas.microsoft.com/office/powerpoint/2010/main" val="1484459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Route 53</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2"/>
            <a:ext cx="10331674" cy="400110"/>
          </a:xfrm>
          <a:prstGeom prst="rect">
            <a:avLst/>
          </a:prstGeom>
        </p:spPr>
        <p:txBody>
          <a:bodyPr wrap="none">
            <a:spAutoFit/>
          </a:bodyPr>
          <a:lstStyle/>
          <a:p>
            <a:r>
              <a:rPr lang="en-US" sz="2000" dirty="0"/>
              <a:t>Once you have registered your domain it would show you under your registered domains</a:t>
            </a:r>
          </a:p>
        </p:txBody>
      </p:sp>
      <p:pic>
        <p:nvPicPr>
          <p:cNvPr id="4" name="Picture 3">
            <a:extLst>
              <a:ext uri="{FF2B5EF4-FFF2-40B4-BE49-F238E27FC236}">
                <a16:creationId xmlns:a16="http://schemas.microsoft.com/office/drawing/2014/main" id="{90591BC5-3B4F-4628-9C6E-72CAB7114CFC}"/>
              </a:ext>
            </a:extLst>
          </p:cNvPr>
          <p:cNvPicPr>
            <a:picLocks noChangeAspect="1"/>
          </p:cNvPicPr>
          <p:nvPr/>
        </p:nvPicPr>
        <p:blipFill>
          <a:blip r:embed="rId2"/>
          <a:stretch>
            <a:fillRect/>
          </a:stretch>
        </p:blipFill>
        <p:spPr>
          <a:xfrm>
            <a:off x="1150327" y="2666335"/>
            <a:ext cx="9391650" cy="3831708"/>
          </a:xfrm>
          <a:prstGeom prst="rect">
            <a:avLst/>
          </a:prstGeom>
        </p:spPr>
      </p:pic>
    </p:spTree>
    <p:extLst>
      <p:ext uri="{BB962C8B-B14F-4D97-AF65-F5344CB8AC3E}">
        <p14:creationId xmlns:p14="http://schemas.microsoft.com/office/powerpoint/2010/main" val="286821768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4" name="Rectangle 3">
            <a:extLst>
              <a:ext uri="{FF2B5EF4-FFF2-40B4-BE49-F238E27FC236}">
                <a16:creationId xmlns:a16="http://schemas.microsoft.com/office/drawing/2014/main" id="{E4CCEA58-0056-4DBF-90B8-454A8E5A703E}"/>
              </a:ext>
            </a:extLst>
          </p:cNvPr>
          <p:cNvSpPr/>
          <p:nvPr/>
        </p:nvSpPr>
        <p:spPr>
          <a:xfrm>
            <a:off x="680317" y="2131884"/>
            <a:ext cx="9388716" cy="430887"/>
          </a:xfrm>
          <a:prstGeom prst="rect">
            <a:avLst/>
          </a:prstGeom>
        </p:spPr>
        <p:txBody>
          <a:bodyPr wrap="square">
            <a:spAutoFit/>
          </a:bodyPr>
          <a:lstStyle/>
          <a:p>
            <a:r>
              <a:rPr lang="en-US" sz="2200" b="1" dirty="0"/>
              <a:t>Cross account access</a:t>
            </a:r>
          </a:p>
        </p:txBody>
      </p:sp>
      <p:sp>
        <p:nvSpPr>
          <p:cNvPr id="3" name="Rectangle 2">
            <a:extLst>
              <a:ext uri="{FF2B5EF4-FFF2-40B4-BE49-F238E27FC236}">
                <a16:creationId xmlns:a16="http://schemas.microsoft.com/office/drawing/2014/main" id="{CD4CA031-25D2-4767-AAF6-9E890F88B57F}"/>
              </a:ext>
            </a:extLst>
          </p:cNvPr>
          <p:cNvSpPr/>
          <p:nvPr/>
        </p:nvSpPr>
        <p:spPr>
          <a:xfrm>
            <a:off x="1264849" y="2562771"/>
            <a:ext cx="10569442" cy="1200329"/>
          </a:xfrm>
          <a:prstGeom prst="rect">
            <a:avLst/>
          </a:prstGeom>
        </p:spPr>
        <p:txBody>
          <a:bodyPr wrap="square">
            <a:spAutoFit/>
          </a:bodyPr>
          <a:lstStyle/>
          <a:p>
            <a:pPr marL="285750" indent="-285750">
              <a:buFont typeface="Arial" panose="020B0604020202020204" pitchFamily="34" charset="0"/>
              <a:buChar char="•"/>
            </a:pPr>
            <a:r>
              <a:rPr lang="en-US" dirty="0"/>
              <a:t>Apply the policy</a:t>
            </a:r>
          </a:p>
          <a:p>
            <a:pPr marL="285750" indent="-285750">
              <a:buFont typeface="Arial" panose="020B0604020202020204" pitchFamily="34" charset="0"/>
              <a:buChar char="•"/>
            </a:pPr>
            <a:r>
              <a:rPr lang="en-US" dirty="0"/>
              <a:t>Use the link to sign in as the user that you created in the tester group</a:t>
            </a:r>
          </a:p>
          <a:p>
            <a:pPr marL="285750" indent="-285750">
              <a:buFont typeface="Arial" panose="020B0604020202020204" pitchFamily="34" charset="0"/>
              <a:buChar char="•"/>
            </a:pPr>
            <a:r>
              <a:rPr lang="en-US" dirty="0"/>
              <a:t>from the account now you can switch roles and supply the information</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D447ECDB-F6DC-41B6-85D1-434FDF219FCC}"/>
              </a:ext>
            </a:extLst>
          </p:cNvPr>
          <p:cNvPicPr>
            <a:picLocks noChangeAspect="1"/>
          </p:cNvPicPr>
          <p:nvPr/>
        </p:nvPicPr>
        <p:blipFill>
          <a:blip r:embed="rId2"/>
          <a:stretch>
            <a:fillRect/>
          </a:stretch>
        </p:blipFill>
        <p:spPr>
          <a:xfrm>
            <a:off x="3052098" y="3466213"/>
            <a:ext cx="5343525" cy="3216349"/>
          </a:xfrm>
          <a:prstGeom prst="rect">
            <a:avLst/>
          </a:prstGeom>
        </p:spPr>
      </p:pic>
    </p:spTree>
    <p:extLst>
      <p:ext uri="{BB962C8B-B14F-4D97-AF65-F5344CB8AC3E}">
        <p14:creationId xmlns:p14="http://schemas.microsoft.com/office/powerpoint/2010/main" val="205335707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3" name="Rectangle 2">
            <a:extLst>
              <a:ext uri="{FF2B5EF4-FFF2-40B4-BE49-F238E27FC236}">
                <a16:creationId xmlns:a16="http://schemas.microsoft.com/office/drawing/2014/main" id="{CD4CA031-25D2-4767-AAF6-9E890F88B57F}"/>
              </a:ext>
            </a:extLst>
          </p:cNvPr>
          <p:cNvSpPr/>
          <p:nvPr/>
        </p:nvSpPr>
        <p:spPr>
          <a:xfrm>
            <a:off x="1147891" y="2142841"/>
            <a:ext cx="10569442" cy="923330"/>
          </a:xfrm>
          <a:prstGeom prst="rect">
            <a:avLst/>
          </a:prstGeom>
        </p:spPr>
        <p:txBody>
          <a:bodyPr wrap="square">
            <a:spAutoFit/>
          </a:bodyPr>
          <a:lstStyle/>
          <a:p>
            <a:pPr marL="285750" indent="-285750">
              <a:buFont typeface="Arial" panose="020B0604020202020204" pitchFamily="34" charset="0"/>
              <a:buChar char="•"/>
            </a:pPr>
            <a:r>
              <a:rPr lang="en-US" dirty="0"/>
              <a:t>Apply the policy</a:t>
            </a:r>
          </a:p>
          <a:p>
            <a:pPr marL="285750" indent="-285750">
              <a:buFont typeface="Arial" panose="020B0604020202020204" pitchFamily="34" charset="0"/>
              <a:buChar char="•"/>
            </a:pPr>
            <a:r>
              <a:rPr lang="en-US" dirty="0"/>
              <a:t>Use the link to sign in as the user that you created in the tester group</a:t>
            </a:r>
          </a:p>
          <a:p>
            <a:pPr marL="285750" indent="-285750">
              <a:buFont typeface="Arial" panose="020B0604020202020204" pitchFamily="34" charset="0"/>
              <a:buChar char="•"/>
            </a:pPr>
            <a:r>
              <a:rPr lang="en-US" dirty="0"/>
              <a:t>from the account now you can switch roles and supply the information</a:t>
            </a:r>
          </a:p>
        </p:txBody>
      </p:sp>
      <p:sp>
        <p:nvSpPr>
          <p:cNvPr id="5" name="Rectangle 4">
            <a:extLst>
              <a:ext uri="{FF2B5EF4-FFF2-40B4-BE49-F238E27FC236}">
                <a16:creationId xmlns:a16="http://schemas.microsoft.com/office/drawing/2014/main" id="{04C64534-9910-41EF-9D64-BFCE1C7619F5}"/>
              </a:ext>
            </a:extLst>
          </p:cNvPr>
          <p:cNvSpPr/>
          <p:nvPr/>
        </p:nvSpPr>
        <p:spPr>
          <a:xfrm>
            <a:off x="680317" y="3077128"/>
            <a:ext cx="3046731" cy="369332"/>
          </a:xfrm>
          <a:prstGeom prst="rect">
            <a:avLst/>
          </a:prstGeom>
        </p:spPr>
        <p:txBody>
          <a:bodyPr wrap="none">
            <a:spAutoFit/>
          </a:bodyPr>
          <a:lstStyle/>
          <a:p>
            <a:r>
              <a:rPr lang="en-US" b="1" dirty="0"/>
              <a:t>Resource groups &amp; Tagging</a:t>
            </a:r>
          </a:p>
        </p:txBody>
      </p:sp>
      <p:sp>
        <p:nvSpPr>
          <p:cNvPr id="6" name="Rectangle 5">
            <a:extLst>
              <a:ext uri="{FF2B5EF4-FFF2-40B4-BE49-F238E27FC236}">
                <a16:creationId xmlns:a16="http://schemas.microsoft.com/office/drawing/2014/main" id="{58233BAC-F74C-417B-B004-59BAD099FCE0}"/>
              </a:ext>
            </a:extLst>
          </p:cNvPr>
          <p:cNvSpPr/>
          <p:nvPr/>
        </p:nvSpPr>
        <p:spPr>
          <a:xfrm>
            <a:off x="1147891" y="3446460"/>
            <a:ext cx="7825988" cy="369332"/>
          </a:xfrm>
          <a:prstGeom prst="rect">
            <a:avLst/>
          </a:prstGeom>
        </p:spPr>
        <p:txBody>
          <a:bodyPr wrap="square">
            <a:spAutoFit/>
          </a:bodyPr>
          <a:lstStyle/>
          <a:p>
            <a:r>
              <a:rPr lang="en-US" dirty="0"/>
              <a:t>Tags are key-value pairs that are attached to AWS resources</a:t>
            </a:r>
          </a:p>
        </p:txBody>
      </p:sp>
      <p:pic>
        <p:nvPicPr>
          <p:cNvPr id="9" name="Picture 8">
            <a:extLst>
              <a:ext uri="{FF2B5EF4-FFF2-40B4-BE49-F238E27FC236}">
                <a16:creationId xmlns:a16="http://schemas.microsoft.com/office/drawing/2014/main" id="{3F73A8C5-AC78-4CA4-902A-99DFD962BDEB}"/>
              </a:ext>
            </a:extLst>
          </p:cNvPr>
          <p:cNvPicPr>
            <a:picLocks noChangeAspect="1"/>
          </p:cNvPicPr>
          <p:nvPr/>
        </p:nvPicPr>
        <p:blipFill>
          <a:blip r:embed="rId2"/>
          <a:stretch>
            <a:fillRect/>
          </a:stretch>
        </p:blipFill>
        <p:spPr>
          <a:xfrm>
            <a:off x="1298168" y="3921146"/>
            <a:ext cx="10106025" cy="2213840"/>
          </a:xfrm>
          <a:prstGeom prst="rect">
            <a:avLst/>
          </a:prstGeom>
        </p:spPr>
      </p:pic>
    </p:spTree>
    <p:extLst>
      <p:ext uri="{BB962C8B-B14F-4D97-AF65-F5344CB8AC3E}">
        <p14:creationId xmlns:p14="http://schemas.microsoft.com/office/powerpoint/2010/main" val="3059123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3046731" cy="369332"/>
          </a:xfrm>
          <a:prstGeom prst="rect">
            <a:avLst/>
          </a:prstGeom>
        </p:spPr>
        <p:txBody>
          <a:bodyPr wrap="none">
            <a:spAutoFit/>
          </a:bodyPr>
          <a:lstStyle/>
          <a:p>
            <a:r>
              <a:rPr lang="en-US" b="1" dirty="0"/>
              <a:t>Resource groups &amp; Tagging</a:t>
            </a:r>
          </a:p>
        </p:txBody>
      </p:sp>
      <p:pic>
        <p:nvPicPr>
          <p:cNvPr id="7" name="Picture 6">
            <a:extLst>
              <a:ext uri="{FF2B5EF4-FFF2-40B4-BE49-F238E27FC236}">
                <a16:creationId xmlns:a16="http://schemas.microsoft.com/office/drawing/2014/main" id="{DB25A048-1C6D-4DF7-86E5-4629A3027082}"/>
              </a:ext>
            </a:extLst>
          </p:cNvPr>
          <p:cNvPicPr>
            <a:picLocks noChangeAspect="1"/>
          </p:cNvPicPr>
          <p:nvPr/>
        </p:nvPicPr>
        <p:blipFill>
          <a:blip r:embed="rId2"/>
          <a:stretch>
            <a:fillRect/>
          </a:stretch>
        </p:blipFill>
        <p:spPr>
          <a:xfrm>
            <a:off x="1045202" y="2455647"/>
            <a:ext cx="10144125" cy="1733581"/>
          </a:xfrm>
          <a:prstGeom prst="rect">
            <a:avLst/>
          </a:prstGeom>
        </p:spPr>
      </p:pic>
      <p:pic>
        <p:nvPicPr>
          <p:cNvPr id="10" name="Picture 9">
            <a:extLst>
              <a:ext uri="{FF2B5EF4-FFF2-40B4-BE49-F238E27FC236}">
                <a16:creationId xmlns:a16="http://schemas.microsoft.com/office/drawing/2014/main" id="{9A41AD70-1C13-44B2-A272-1BD684B58E5E}"/>
              </a:ext>
            </a:extLst>
          </p:cNvPr>
          <p:cNvPicPr>
            <a:picLocks noChangeAspect="1"/>
          </p:cNvPicPr>
          <p:nvPr/>
        </p:nvPicPr>
        <p:blipFill>
          <a:blip r:embed="rId3"/>
          <a:stretch>
            <a:fillRect/>
          </a:stretch>
        </p:blipFill>
        <p:spPr>
          <a:xfrm>
            <a:off x="1045202" y="4423144"/>
            <a:ext cx="10144125" cy="2203670"/>
          </a:xfrm>
          <a:prstGeom prst="rect">
            <a:avLst/>
          </a:prstGeom>
        </p:spPr>
      </p:pic>
    </p:spTree>
    <p:extLst>
      <p:ext uri="{BB962C8B-B14F-4D97-AF65-F5344CB8AC3E}">
        <p14:creationId xmlns:p14="http://schemas.microsoft.com/office/powerpoint/2010/main" val="38868956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3046731" cy="369332"/>
          </a:xfrm>
          <a:prstGeom prst="rect">
            <a:avLst/>
          </a:prstGeom>
        </p:spPr>
        <p:txBody>
          <a:bodyPr wrap="none">
            <a:spAutoFit/>
          </a:bodyPr>
          <a:lstStyle/>
          <a:p>
            <a:r>
              <a:rPr lang="en-US" b="1" dirty="0"/>
              <a:t>Resource groups &amp; Tagging</a:t>
            </a:r>
          </a:p>
        </p:txBody>
      </p:sp>
      <p:pic>
        <p:nvPicPr>
          <p:cNvPr id="4" name="Picture 3">
            <a:extLst>
              <a:ext uri="{FF2B5EF4-FFF2-40B4-BE49-F238E27FC236}">
                <a16:creationId xmlns:a16="http://schemas.microsoft.com/office/drawing/2014/main" id="{A4061879-652D-49BF-B287-E38223B33AE8}"/>
              </a:ext>
            </a:extLst>
          </p:cNvPr>
          <p:cNvPicPr>
            <a:picLocks noChangeAspect="1"/>
          </p:cNvPicPr>
          <p:nvPr/>
        </p:nvPicPr>
        <p:blipFill>
          <a:blip r:embed="rId2"/>
          <a:stretch>
            <a:fillRect/>
          </a:stretch>
        </p:blipFill>
        <p:spPr>
          <a:xfrm>
            <a:off x="896346" y="2541182"/>
            <a:ext cx="10586817" cy="2211571"/>
          </a:xfrm>
          <a:prstGeom prst="rect">
            <a:avLst/>
          </a:prstGeom>
        </p:spPr>
      </p:pic>
      <p:sp>
        <p:nvSpPr>
          <p:cNvPr id="6" name="Rectangle 5">
            <a:extLst>
              <a:ext uri="{FF2B5EF4-FFF2-40B4-BE49-F238E27FC236}">
                <a16:creationId xmlns:a16="http://schemas.microsoft.com/office/drawing/2014/main" id="{F4607A4F-BFA2-4F56-9AE2-876C01BCD83B}"/>
              </a:ext>
            </a:extLst>
          </p:cNvPr>
          <p:cNvSpPr/>
          <p:nvPr/>
        </p:nvSpPr>
        <p:spPr>
          <a:xfrm>
            <a:off x="896346" y="4838288"/>
            <a:ext cx="9204584" cy="369332"/>
          </a:xfrm>
          <a:prstGeom prst="rect">
            <a:avLst/>
          </a:prstGeom>
        </p:spPr>
        <p:txBody>
          <a:bodyPr wrap="square">
            <a:spAutoFit/>
          </a:bodyPr>
          <a:lstStyle/>
          <a:p>
            <a:r>
              <a:rPr lang="en-US" dirty="0"/>
              <a:t>You can also use tag editor in order to tags the resources that are not tagged right now </a:t>
            </a:r>
          </a:p>
        </p:txBody>
      </p:sp>
      <p:sp>
        <p:nvSpPr>
          <p:cNvPr id="8" name="Rectangle 7">
            <a:extLst>
              <a:ext uri="{FF2B5EF4-FFF2-40B4-BE49-F238E27FC236}">
                <a16:creationId xmlns:a16="http://schemas.microsoft.com/office/drawing/2014/main" id="{B721D539-C0CE-4BF6-AD42-BF1CBAE57BEA}"/>
              </a:ext>
            </a:extLst>
          </p:cNvPr>
          <p:cNvSpPr/>
          <p:nvPr/>
        </p:nvSpPr>
        <p:spPr>
          <a:xfrm>
            <a:off x="891366" y="5207620"/>
            <a:ext cx="8486550" cy="369332"/>
          </a:xfrm>
          <a:prstGeom prst="rect">
            <a:avLst/>
          </a:prstGeom>
        </p:spPr>
        <p:txBody>
          <a:bodyPr wrap="square">
            <a:spAutoFit/>
          </a:bodyPr>
          <a:lstStyle/>
          <a:p>
            <a:r>
              <a:rPr lang="en-US" dirty="0"/>
              <a:t>RG helps you to track down your cost and know what resources are being used</a:t>
            </a:r>
          </a:p>
        </p:txBody>
      </p:sp>
    </p:spTree>
    <p:extLst>
      <p:ext uri="{BB962C8B-B14F-4D97-AF65-F5344CB8AC3E}">
        <p14:creationId xmlns:p14="http://schemas.microsoft.com/office/powerpoint/2010/main" val="158295721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3046731" cy="369332"/>
          </a:xfrm>
          <a:prstGeom prst="rect">
            <a:avLst/>
          </a:prstGeom>
        </p:spPr>
        <p:txBody>
          <a:bodyPr wrap="none">
            <a:spAutoFit/>
          </a:bodyPr>
          <a:lstStyle/>
          <a:p>
            <a:r>
              <a:rPr lang="en-US" b="1" dirty="0"/>
              <a:t>Resource groups &amp; Tagging</a:t>
            </a:r>
          </a:p>
        </p:txBody>
      </p:sp>
      <p:pic>
        <p:nvPicPr>
          <p:cNvPr id="7" name="Picture 6">
            <a:extLst>
              <a:ext uri="{FF2B5EF4-FFF2-40B4-BE49-F238E27FC236}">
                <a16:creationId xmlns:a16="http://schemas.microsoft.com/office/drawing/2014/main" id="{C0D1B91C-D90B-4154-A1F7-EC65F58C5B22}"/>
              </a:ext>
            </a:extLst>
          </p:cNvPr>
          <p:cNvPicPr>
            <a:picLocks noChangeAspect="1"/>
          </p:cNvPicPr>
          <p:nvPr/>
        </p:nvPicPr>
        <p:blipFill>
          <a:blip r:embed="rId2"/>
          <a:stretch>
            <a:fillRect/>
          </a:stretch>
        </p:blipFill>
        <p:spPr>
          <a:xfrm>
            <a:off x="767786" y="2526150"/>
            <a:ext cx="10877550" cy="2578587"/>
          </a:xfrm>
          <a:prstGeom prst="rect">
            <a:avLst/>
          </a:prstGeom>
        </p:spPr>
      </p:pic>
    </p:spTree>
    <p:extLst>
      <p:ext uri="{BB962C8B-B14F-4D97-AF65-F5344CB8AC3E}">
        <p14:creationId xmlns:p14="http://schemas.microsoft.com/office/powerpoint/2010/main" val="255952028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1486689" cy="369332"/>
          </a:xfrm>
          <a:prstGeom prst="rect">
            <a:avLst/>
          </a:prstGeom>
        </p:spPr>
        <p:txBody>
          <a:bodyPr wrap="none">
            <a:spAutoFit/>
          </a:bodyPr>
          <a:lstStyle/>
          <a:p>
            <a:r>
              <a:rPr lang="en-US" b="1" dirty="0"/>
              <a:t>VPC Peering</a:t>
            </a:r>
          </a:p>
        </p:txBody>
      </p:sp>
      <p:pic>
        <p:nvPicPr>
          <p:cNvPr id="4" name="Picture 3">
            <a:extLst>
              <a:ext uri="{FF2B5EF4-FFF2-40B4-BE49-F238E27FC236}">
                <a16:creationId xmlns:a16="http://schemas.microsoft.com/office/drawing/2014/main" id="{5B789318-43AB-4119-A42A-B8B572C5817C}"/>
              </a:ext>
            </a:extLst>
          </p:cNvPr>
          <p:cNvPicPr>
            <a:picLocks noChangeAspect="1"/>
          </p:cNvPicPr>
          <p:nvPr/>
        </p:nvPicPr>
        <p:blipFill>
          <a:blip r:embed="rId2"/>
          <a:stretch>
            <a:fillRect/>
          </a:stretch>
        </p:blipFill>
        <p:spPr>
          <a:xfrm>
            <a:off x="828896" y="2594344"/>
            <a:ext cx="11087100" cy="3759574"/>
          </a:xfrm>
          <a:prstGeom prst="rect">
            <a:avLst/>
          </a:prstGeom>
        </p:spPr>
      </p:pic>
    </p:spTree>
    <p:extLst>
      <p:ext uri="{BB962C8B-B14F-4D97-AF65-F5344CB8AC3E}">
        <p14:creationId xmlns:p14="http://schemas.microsoft.com/office/powerpoint/2010/main" val="71125947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1486689" cy="369332"/>
          </a:xfrm>
          <a:prstGeom prst="rect">
            <a:avLst/>
          </a:prstGeom>
        </p:spPr>
        <p:txBody>
          <a:bodyPr wrap="none">
            <a:spAutoFit/>
          </a:bodyPr>
          <a:lstStyle/>
          <a:p>
            <a:r>
              <a:rPr lang="en-US" b="1" dirty="0"/>
              <a:t>VPC Peering</a:t>
            </a:r>
          </a:p>
        </p:txBody>
      </p:sp>
      <p:sp>
        <p:nvSpPr>
          <p:cNvPr id="3" name="Rectangle 2">
            <a:extLst>
              <a:ext uri="{FF2B5EF4-FFF2-40B4-BE49-F238E27FC236}">
                <a16:creationId xmlns:a16="http://schemas.microsoft.com/office/drawing/2014/main" id="{730700DD-1837-4A2D-BC73-62EF409ED1C8}"/>
              </a:ext>
            </a:extLst>
          </p:cNvPr>
          <p:cNvSpPr/>
          <p:nvPr/>
        </p:nvSpPr>
        <p:spPr>
          <a:xfrm>
            <a:off x="878958" y="2455647"/>
            <a:ext cx="10178902" cy="646331"/>
          </a:xfrm>
          <a:prstGeom prst="rect">
            <a:avLst/>
          </a:prstGeom>
        </p:spPr>
        <p:txBody>
          <a:bodyPr wrap="square">
            <a:spAutoFit/>
          </a:bodyPr>
          <a:lstStyle/>
          <a:p>
            <a:r>
              <a:rPr lang="en-US" dirty="0"/>
              <a:t>when you use VPC peering it's like they do not go out to </a:t>
            </a:r>
            <a:r>
              <a:rPr lang="en-US" dirty="0" err="1"/>
              <a:t>interent</a:t>
            </a:r>
            <a:r>
              <a:rPr lang="en-US" dirty="0"/>
              <a:t> and they communicate with each other using internal IP address</a:t>
            </a:r>
          </a:p>
        </p:txBody>
      </p:sp>
      <p:sp>
        <p:nvSpPr>
          <p:cNvPr id="6" name="Rectangle 5">
            <a:extLst>
              <a:ext uri="{FF2B5EF4-FFF2-40B4-BE49-F238E27FC236}">
                <a16:creationId xmlns:a16="http://schemas.microsoft.com/office/drawing/2014/main" id="{01247210-5EFA-40E5-B600-C4EE24003C73}"/>
              </a:ext>
            </a:extLst>
          </p:cNvPr>
          <p:cNvSpPr/>
          <p:nvPr/>
        </p:nvSpPr>
        <p:spPr>
          <a:xfrm>
            <a:off x="878958" y="3063766"/>
            <a:ext cx="4629794" cy="369332"/>
          </a:xfrm>
          <a:prstGeom prst="rect">
            <a:avLst/>
          </a:prstGeom>
        </p:spPr>
        <p:txBody>
          <a:bodyPr wrap="none">
            <a:spAutoFit/>
          </a:bodyPr>
          <a:lstStyle/>
          <a:p>
            <a:r>
              <a:rPr lang="en-US" dirty="0"/>
              <a:t>VPC peering does not work with same CIDR</a:t>
            </a:r>
          </a:p>
        </p:txBody>
      </p:sp>
      <p:sp>
        <p:nvSpPr>
          <p:cNvPr id="7" name="Rectangle 6">
            <a:extLst>
              <a:ext uri="{FF2B5EF4-FFF2-40B4-BE49-F238E27FC236}">
                <a16:creationId xmlns:a16="http://schemas.microsoft.com/office/drawing/2014/main" id="{74D1FF8C-D9FA-4C4D-98C0-966F41B8CCBC}"/>
              </a:ext>
            </a:extLst>
          </p:cNvPr>
          <p:cNvSpPr/>
          <p:nvPr/>
        </p:nvSpPr>
        <p:spPr>
          <a:xfrm>
            <a:off x="878958" y="3369856"/>
            <a:ext cx="3778855" cy="369332"/>
          </a:xfrm>
          <a:prstGeom prst="rect">
            <a:avLst/>
          </a:prstGeom>
        </p:spPr>
        <p:txBody>
          <a:bodyPr wrap="none">
            <a:spAutoFit/>
          </a:bodyPr>
          <a:lstStyle/>
          <a:p>
            <a:r>
              <a:rPr lang="en-US" dirty="0"/>
              <a:t>Transitive peering is not supported</a:t>
            </a:r>
          </a:p>
        </p:txBody>
      </p:sp>
      <p:pic>
        <p:nvPicPr>
          <p:cNvPr id="9" name="Picture 8">
            <a:extLst>
              <a:ext uri="{FF2B5EF4-FFF2-40B4-BE49-F238E27FC236}">
                <a16:creationId xmlns:a16="http://schemas.microsoft.com/office/drawing/2014/main" id="{B8725D74-7DBB-4CAB-B4CB-34CC8D1ECAA5}"/>
              </a:ext>
            </a:extLst>
          </p:cNvPr>
          <p:cNvPicPr>
            <a:picLocks noChangeAspect="1"/>
          </p:cNvPicPr>
          <p:nvPr/>
        </p:nvPicPr>
        <p:blipFill>
          <a:blip r:embed="rId2"/>
          <a:stretch>
            <a:fillRect/>
          </a:stretch>
        </p:blipFill>
        <p:spPr>
          <a:xfrm>
            <a:off x="991597" y="3816137"/>
            <a:ext cx="10868025" cy="2581192"/>
          </a:xfrm>
          <a:prstGeom prst="rect">
            <a:avLst/>
          </a:prstGeom>
        </p:spPr>
      </p:pic>
    </p:spTree>
    <p:extLst>
      <p:ext uri="{BB962C8B-B14F-4D97-AF65-F5344CB8AC3E}">
        <p14:creationId xmlns:p14="http://schemas.microsoft.com/office/powerpoint/2010/main" val="2179618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1486689" cy="369332"/>
          </a:xfrm>
          <a:prstGeom prst="rect">
            <a:avLst/>
          </a:prstGeom>
        </p:spPr>
        <p:txBody>
          <a:bodyPr wrap="none">
            <a:spAutoFit/>
          </a:bodyPr>
          <a:lstStyle/>
          <a:p>
            <a:r>
              <a:rPr lang="en-US" b="1" dirty="0"/>
              <a:t>VPC Peering</a:t>
            </a:r>
          </a:p>
        </p:txBody>
      </p:sp>
      <p:sp>
        <p:nvSpPr>
          <p:cNvPr id="3" name="Rectangle 2">
            <a:extLst>
              <a:ext uri="{FF2B5EF4-FFF2-40B4-BE49-F238E27FC236}">
                <a16:creationId xmlns:a16="http://schemas.microsoft.com/office/drawing/2014/main" id="{730700DD-1837-4A2D-BC73-62EF409ED1C8}"/>
              </a:ext>
            </a:extLst>
          </p:cNvPr>
          <p:cNvSpPr/>
          <p:nvPr/>
        </p:nvSpPr>
        <p:spPr>
          <a:xfrm>
            <a:off x="878958" y="2455647"/>
            <a:ext cx="10178902" cy="369332"/>
          </a:xfrm>
          <a:prstGeom prst="rect">
            <a:avLst/>
          </a:prstGeom>
        </p:spPr>
        <p:txBody>
          <a:bodyPr wrap="square">
            <a:spAutoFit/>
          </a:bodyPr>
          <a:lstStyle/>
          <a:p>
            <a:r>
              <a:rPr lang="en-US" dirty="0"/>
              <a:t>You cannot create VPC peering connections in different regions</a:t>
            </a:r>
          </a:p>
        </p:txBody>
      </p:sp>
      <p:sp>
        <p:nvSpPr>
          <p:cNvPr id="6" name="Rectangle 5">
            <a:extLst>
              <a:ext uri="{FF2B5EF4-FFF2-40B4-BE49-F238E27FC236}">
                <a16:creationId xmlns:a16="http://schemas.microsoft.com/office/drawing/2014/main" id="{01247210-5EFA-40E5-B600-C4EE24003C73}"/>
              </a:ext>
            </a:extLst>
          </p:cNvPr>
          <p:cNvSpPr/>
          <p:nvPr/>
        </p:nvSpPr>
        <p:spPr>
          <a:xfrm>
            <a:off x="563359" y="2815858"/>
            <a:ext cx="1800493" cy="369332"/>
          </a:xfrm>
          <a:prstGeom prst="rect">
            <a:avLst/>
          </a:prstGeom>
        </p:spPr>
        <p:txBody>
          <a:bodyPr wrap="none">
            <a:spAutoFit/>
          </a:bodyPr>
          <a:lstStyle/>
          <a:p>
            <a:r>
              <a:rPr lang="en-US" b="1" dirty="0"/>
              <a:t>Direct Connect</a:t>
            </a:r>
          </a:p>
        </p:txBody>
      </p:sp>
      <p:pic>
        <p:nvPicPr>
          <p:cNvPr id="8" name="Picture 7">
            <a:extLst>
              <a:ext uri="{FF2B5EF4-FFF2-40B4-BE49-F238E27FC236}">
                <a16:creationId xmlns:a16="http://schemas.microsoft.com/office/drawing/2014/main" id="{EEABAF11-8A03-434B-AA86-ECB22B20F5B5}"/>
              </a:ext>
            </a:extLst>
          </p:cNvPr>
          <p:cNvPicPr>
            <a:picLocks noChangeAspect="1"/>
          </p:cNvPicPr>
          <p:nvPr/>
        </p:nvPicPr>
        <p:blipFill>
          <a:blip r:embed="rId2"/>
          <a:stretch>
            <a:fillRect/>
          </a:stretch>
        </p:blipFill>
        <p:spPr>
          <a:xfrm>
            <a:off x="999459" y="3185190"/>
            <a:ext cx="10532715" cy="2046029"/>
          </a:xfrm>
          <a:prstGeom prst="rect">
            <a:avLst/>
          </a:prstGeom>
        </p:spPr>
      </p:pic>
      <p:sp>
        <p:nvSpPr>
          <p:cNvPr id="10" name="Rectangle 9">
            <a:extLst>
              <a:ext uri="{FF2B5EF4-FFF2-40B4-BE49-F238E27FC236}">
                <a16:creationId xmlns:a16="http://schemas.microsoft.com/office/drawing/2014/main" id="{BCAA9630-6039-41B6-9E3F-E4D0026D54D9}"/>
              </a:ext>
            </a:extLst>
          </p:cNvPr>
          <p:cNvSpPr/>
          <p:nvPr/>
        </p:nvSpPr>
        <p:spPr>
          <a:xfrm>
            <a:off x="680321" y="5231219"/>
            <a:ext cx="2895344" cy="369332"/>
          </a:xfrm>
          <a:prstGeom prst="rect">
            <a:avLst/>
          </a:prstGeom>
        </p:spPr>
        <p:txBody>
          <a:bodyPr wrap="none">
            <a:spAutoFit/>
          </a:bodyPr>
          <a:lstStyle/>
          <a:p>
            <a:r>
              <a:rPr lang="en-US" dirty="0"/>
              <a:t>Benefits of Direct connect</a:t>
            </a:r>
          </a:p>
        </p:txBody>
      </p:sp>
      <p:sp>
        <p:nvSpPr>
          <p:cNvPr id="11" name="Rectangle 10">
            <a:extLst>
              <a:ext uri="{FF2B5EF4-FFF2-40B4-BE49-F238E27FC236}">
                <a16:creationId xmlns:a16="http://schemas.microsoft.com/office/drawing/2014/main" id="{DD55F838-E486-48FA-AF8B-DEAAA6A9066E}"/>
              </a:ext>
            </a:extLst>
          </p:cNvPr>
          <p:cNvSpPr/>
          <p:nvPr/>
        </p:nvSpPr>
        <p:spPr>
          <a:xfrm>
            <a:off x="999459" y="5591430"/>
            <a:ext cx="6096000" cy="369332"/>
          </a:xfrm>
          <a:prstGeom prst="rect">
            <a:avLst/>
          </a:prstGeom>
        </p:spPr>
        <p:txBody>
          <a:bodyPr>
            <a:spAutoFit/>
          </a:bodyPr>
          <a:lstStyle/>
          <a:p>
            <a:r>
              <a:rPr lang="en-US" dirty="0"/>
              <a:t>Increase bandwidth and increase in reliability</a:t>
            </a:r>
          </a:p>
        </p:txBody>
      </p:sp>
    </p:spTree>
    <p:extLst>
      <p:ext uri="{BB962C8B-B14F-4D97-AF65-F5344CB8AC3E}">
        <p14:creationId xmlns:p14="http://schemas.microsoft.com/office/powerpoint/2010/main" val="33951477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4756430" cy="369332"/>
          </a:xfrm>
          <a:prstGeom prst="rect">
            <a:avLst/>
          </a:prstGeom>
        </p:spPr>
        <p:txBody>
          <a:bodyPr wrap="none">
            <a:spAutoFit/>
          </a:bodyPr>
          <a:lstStyle/>
          <a:p>
            <a:r>
              <a:rPr lang="en-US" dirty="0"/>
              <a:t>Difference between direct-connect and VPN</a:t>
            </a:r>
          </a:p>
        </p:txBody>
      </p:sp>
      <p:pic>
        <p:nvPicPr>
          <p:cNvPr id="7" name="Picture 6">
            <a:extLst>
              <a:ext uri="{FF2B5EF4-FFF2-40B4-BE49-F238E27FC236}">
                <a16:creationId xmlns:a16="http://schemas.microsoft.com/office/drawing/2014/main" id="{D27F1D68-4A87-4C04-BAAA-FDBB8F52E023}"/>
              </a:ext>
            </a:extLst>
          </p:cNvPr>
          <p:cNvPicPr>
            <a:picLocks noChangeAspect="1"/>
          </p:cNvPicPr>
          <p:nvPr/>
        </p:nvPicPr>
        <p:blipFill>
          <a:blip r:embed="rId2"/>
          <a:stretch>
            <a:fillRect/>
          </a:stretch>
        </p:blipFill>
        <p:spPr>
          <a:xfrm>
            <a:off x="680322" y="2528560"/>
            <a:ext cx="10845372" cy="1639404"/>
          </a:xfrm>
          <a:prstGeom prst="rect">
            <a:avLst/>
          </a:prstGeom>
        </p:spPr>
      </p:pic>
      <p:pic>
        <p:nvPicPr>
          <p:cNvPr id="12" name="Picture 11">
            <a:extLst>
              <a:ext uri="{FF2B5EF4-FFF2-40B4-BE49-F238E27FC236}">
                <a16:creationId xmlns:a16="http://schemas.microsoft.com/office/drawing/2014/main" id="{4909F10C-A300-4F40-8AA2-89B843D24198}"/>
              </a:ext>
            </a:extLst>
          </p:cNvPr>
          <p:cNvPicPr>
            <a:picLocks noChangeAspect="1"/>
          </p:cNvPicPr>
          <p:nvPr/>
        </p:nvPicPr>
        <p:blipFill>
          <a:blip r:embed="rId3"/>
          <a:stretch>
            <a:fillRect/>
          </a:stretch>
        </p:blipFill>
        <p:spPr>
          <a:xfrm>
            <a:off x="680320" y="4327452"/>
            <a:ext cx="10845373" cy="2347247"/>
          </a:xfrm>
          <a:prstGeom prst="rect">
            <a:avLst/>
          </a:prstGeom>
        </p:spPr>
      </p:pic>
    </p:spTree>
    <p:extLst>
      <p:ext uri="{BB962C8B-B14F-4D97-AF65-F5344CB8AC3E}">
        <p14:creationId xmlns:p14="http://schemas.microsoft.com/office/powerpoint/2010/main" val="152013935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2911374" cy="369332"/>
          </a:xfrm>
          <a:prstGeom prst="rect">
            <a:avLst/>
          </a:prstGeom>
        </p:spPr>
        <p:txBody>
          <a:bodyPr wrap="none">
            <a:spAutoFit/>
          </a:bodyPr>
          <a:lstStyle/>
          <a:p>
            <a:r>
              <a:rPr lang="en-US" dirty="0"/>
              <a:t>Direct connect connection</a:t>
            </a:r>
          </a:p>
        </p:txBody>
      </p:sp>
      <p:pic>
        <p:nvPicPr>
          <p:cNvPr id="14" name="Picture 13">
            <a:extLst>
              <a:ext uri="{FF2B5EF4-FFF2-40B4-BE49-F238E27FC236}">
                <a16:creationId xmlns:a16="http://schemas.microsoft.com/office/drawing/2014/main" id="{5A72A3F5-CC3C-46B9-8677-1A84F1F6A876}"/>
              </a:ext>
            </a:extLst>
          </p:cNvPr>
          <p:cNvPicPr>
            <a:picLocks noChangeAspect="1"/>
          </p:cNvPicPr>
          <p:nvPr/>
        </p:nvPicPr>
        <p:blipFill>
          <a:blip r:embed="rId2"/>
          <a:stretch>
            <a:fillRect/>
          </a:stretch>
        </p:blipFill>
        <p:spPr>
          <a:xfrm>
            <a:off x="726143" y="2455646"/>
            <a:ext cx="10753725" cy="1871805"/>
          </a:xfrm>
          <a:prstGeom prst="rect">
            <a:avLst/>
          </a:prstGeom>
        </p:spPr>
      </p:pic>
      <p:sp>
        <p:nvSpPr>
          <p:cNvPr id="15" name="Rectangle 14">
            <a:extLst>
              <a:ext uri="{FF2B5EF4-FFF2-40B4-BE49-F238E27FC236}">
                <a16:creationId xmlns:a16="http://schemas.microsoft.com/office/drawing/2014/main" id="{133BEDC6-C48C-41D1-ADA2-EAFA9AB75C23}"/>
              </a:ext>
            </a:extLst>
          </p:cNvPr>
          <p:cNvSpPr/>
          <p:nvPr/>
        </p:nvSpPr>
        <p:spPr>
          <a:xfrm>
            <a:off x="680321" y="4430743"/>
            <a:ext cx="5081840" cy="369332"/>
          </a:xfrm>
          <a:prstGeom prst="rect">
            <a:avLst/>
          </a:prstGeom>
        </p:spPr>
        <p:txBody>
          <a:bodyPr wrap="none">
            <a:spAutoFit/>
          </a:bodyPr>
          <a:lstStyle/>
          <a:p>
            <a:r>
              <a:rPr lang="en-US" dirty="0"/>
              <a:t>It does not involve internet to send your traffic</a:t>
            </a:r>
          </a:p>
        </p:txBody>
      </p:sp>
    </p:spTree>
    <p:extLst>
      <p:ext uri="{BB962C8B-B14F-4D97-AF65-F5344CB8AC3E}">
        <p14:creationId xmlns:p14="http://schemas.microsoft.com/office/powerpoint/2010/main" val="86122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Route 53</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707886"/>
          </a:xfrm>
          <a:prstGeom prst="rect">
            <a:avLst/>
          </a:prstGeom>
        </p:spPr>
        <p:txBody>
          <a:bodyPr wrap="square">
            <a:spAutoFit/>
          </a:bodyPr>
          <a:lstStyle/>
          <a:p>
            <a:r>
              <a:rPr lang="en-US" sz="2000" dirty="0"/>
              <a:t>Once you are in hosted zones you will find your domain name and once you click on that this would be the screen presented to you</a:t>
            </a:r>
          </a:p>
        </p:txBody>
      </p:sp>
      <p:pic>
        <p:nvPicPr>
          <p:cNvPr id="6" name="Picture 5">
            <a:extLst>
              <a:ext uri="{FF2B5EF4-FFF2-40B4-BE49-F238E27FC236}">
                <a16:creationId xmlns:a16="http://schemas.microsoft.com/office/drawing/2014/main" id="{6D758F42-08B2-4727-86A1-3D28210B043B}"/>
              </a:ext>
            </a:extLst>
          </p:cNvPr>
          <p:cNvPicPr>
            <a:picLocks noChangeAspect="1"/>
          </p:cNvPicPr>
          <p:nvPr/>
        </p:nvPicPr>
        <p:blipFill>
          <a:blip r:embed="rId2"/>
          <a:stretch>
            <a:fillRect/>
          </a:stretch>
        </p:blipFill>
        <p:spPr>
          <a:xfrm>
            <a:off x="680315" y="2934586"/>
            <a:ext cx="11068493" cy="3310269"/>
          </a:xfrm>
          <a:prstGeom prst="rect">
            <a:avLst/>
          </a:prstGeom>
        </p:spPr>
      </p:pic>
    </p:spTree>
    <p:extLst>
      <p:ext uri="{BB962C8B-B14F-4D97-AF65-F5344CB8AC3E}">
        <p14:creationId xmlns:p14="http://schemas.microsoft.com/office/powerpoint/2010/main" val="5948277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540533" cy="369332"/>
          </a:xfrm>
          <a:prstGeom prst="rect">
            <a:avLst/>
          </a:prstGeom>
        </p:spPr>
        <p:txBody>
          <a:bodyPr wrap="none">
            <a:spAutoFit/>
          </a:bodyPr>
          <a:lstStyle/>
          <a:p>
            <a:r>
              <a:rPr lang="en-US" dirty="0"/>
              <a:t>STS</a:t>
            </a:r>
          </a:p>
        </p:txBody>
      </p:sp>
      <p:pic>
        <p:nvPicPr>
          <p:cNvPr id="4" name="Picture 3">
            <a:extLst>
              <a:ext uri="{FF2B5EF4-FFF2-40B4-BE49-F238E27FC236}">
                <a16:creationId xmlns:a16="http://schemas.microsoft.com/office/drawing/2014/main" id="{450E6172-93E7-4598-B887-091D9872DF36}"/>
              </a:ext>
            </a:extLst>
          </p:cNvPr>
          <p:cNvPicPr>
            <a:picLocks noChangeAspect="1"/>
          </p:cNvPicPr>
          <p:nvPr/>
        </p:nvPicPr>
        <p:blipFill>
          <a:blip r:embed="rId2"/>
          <a:stretch>
            <a:fillRect/>
          </a:stretch>
        </p:blipFill>
        <p:spPr>
          <a:xfrm>
            <a:off x="833625" y="2541181"/>
            <a:ext cx="10467975" cy="3998217"/>
          </a:xfrm>
          <a:prstGeom prst="rect">
            <a:avLst/>
          </a:prstGeom>
        </p:spPr>
      </p:pic>
    </p:spTree>
    <p:extLst>
      <p:ext uri="{BB962C8B-B14F-4D97-AF65-F5344CB8AC3E}">
        <p14:creationId xmlns:p14="http://schemas.microsoft.com/office/powerpoint/2010/main" val="39600032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540533" cy="369332"/>
          </a:xfrm>
          <a:prstGeom prst="rect">
            <a:avLst/>
          </a:prstGeom>
        </p:spPr>
        <p:txBody>
          <a:bodyPr wrap="none">
            <a:spAutoFit/>
          </a:bodyPr>
          <a:lstStyle/>
          <a:p>
            <a:r>
              <a:rPr lang="en-US" dirty="0"/>
              <a:t>STS</a:t>
            </a:r>
          </a:p>
        </p:txBody>
      </p:sp>
      <p:pic>
        <p:nvPicPr>
          <p:cNvPr id="6" name="Picture 5">
            <a:extLst>
              <a:ext uri="{FF2B5EF4-FFF2-40B4-BE49-F238E27FC236}">
                <a16:creationId xmlns:a16="http://schemas.microsoft.com/office/drawing/2014/main" id="{51C998F8-0FF5-449C-89E5-935C5954F567}"/>
              </a:ext>
            </a:extLst>
          </p:cNvPr>
          <p:cNvPicPr>
            <a:picLocks noChangeAspect="1"/>
          </p:cNvPicPr>
          <p:nvPr/>
        </p:nvPicPr>
        <p:blipFill>
          <a:blip r:embed="rId2"/>
          <a:stretch>
            <a:fillRect/>
          </a:stretch>
        </p:blipFill>
        <p:spPr>
          <a:xfrm>
            <a:off x="822993" y="2551814"/>
            <a:ext cx="10820400" cy="4062863"/>
          </a:xfrm>
          <a:prstGeom prst="rect">
            <a:avLst/>
          </a:prstGeom>
        </p:spPr>
      </p:pic>
    </p:spTree>
    <p:extLst>
      <p:ext uri="{BB962C8B-B14F-4D97-AF65-F5344CB8AC3E}">
        <p14:creationId xmlns:p14="http://schemas.microsoft.com/office/powerpoint/2010/main" val="418048591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540533" cy="369332"/>
          </a:xfrm>
          <a:prstGeom prst="rect">
            <a:avLst/>
          </a:prstGeom>
        </p:spPr>
        <p:txBody>
          <a:bodyPr wrap="none">
            <a:spAutoFit/>
          </a:bodyPr>
          <a:lstStyle/>
          <a:p>
            <a:r>
              <a:rPr lang="en-US" dirty="0"/>
              <a:t>STS</a:t>
            </a:r>
          </a:p>
        </p:txBody>
      </p:sp>
      <p:sp>
        <p:nvSpPr>
          <p:cNvPr id="3" name="Rectangle 2">
            <a:extLst>
              <a:ext uri="{FF2B5EF4-FFF2-40B4-BE49-F238E27FC236}">
                <a16:creationId xmlns:a16="http://schemas.microsoft.com/office/drawing/2014/main" id="{4A9A6FA0-3A35-46B6-9070-AFB0631BAD04}"/>
              </a:ext>
            </a:extLst>
          </p:cNvPr>
          <p:cNvSpPr/>
          <p:nvPr/>
        </p:nvSpPr>
        <p:spPr>
          <a:xfrm>
            <a:off x="833625" y="2455647"/>
            <a:ext cx="6069290" cy="369332"/>
          </a:xfrm>
          <a:prstGeom prst="rect">
            <a:avLst/>
          </a:prstGeom>
        </p:spPr>
        <p:txBody>
          <a:bodyPr wrap="none">
            <a:spAutoFit/>
          </a:bodyPr>
          <a:lstStyle/>
          <a:p>
            <a:r>
              <a:rPr lang="en-US" b="1" dirty="0"/>
              <a:t>Note :- you have to develop your own identity brokers</a:t>
            </a:r>
          </a:p>
        </p:txBody>
      </p:sp>
      <p:pic>
        <p:nvPicPr>
          <p:cNvPr id="7" name="Picture 6">
            <a:extLst>
              <a:ext uri="{FF2B5EF4-FFF2-40B4-BE49-F238E27FC236}">
                <a16:creationId xmlns:a16="http://schemas.microsoft.com/office/drawing/2014/main" id="{C21E3AA1-47A8-459D-B24A-DFE6BEB2E9F1}"/>
              </a:ext>
            </a:extLst>
          </p:cNvPr>
          <p:cNvPicPr>
            <a:picLocks noChangeAspect="1"/>
          </p:cNvPicPr>
          <p:nvPr/>
        </p:nvPicPr>
        <p:blipFill>
          <a:blip r:embed="rId2"/>
          <a:stretch>
            <a:fillRect/>
          </a:stretch>
        </p:blipFill>
        <p:spPr>
          <a:xfrm>
            <a:off x="680321" y="2902689"/>
            <a:ext cx="10487025" cy="1509823"/>
          </a:xfrm>
          <a:prstGeom prst="rect">
            <a:avLst/>
          </a:prstGeom>
        </p:spPr>
      </p:pic>
      <p:pic>
        <p:nvPicPr>
          <p:cNvPr id="9" name="Picture 8">
            <a:extLst>
              <a:ext uri="{FF2B5EF4-FFF2-40B4-BE49-F238E27FC236}">
                <a16:creationId xmlns:a16="http://schemas.microsoft.com/office/drawing/2014/main" id="{C574E085-3934-4857-88B0-175AED46BEEA}"/>
              </a:ext>
            </a:extLst>
          </p:cNvPr>
          <p:cNvPicPr>
            <a:picLocks noChangeAspect="1"/>
          </p:cNvPicPr>
          <p:nvPr/>
        </p:nvPicPr>
        <p:blipFill>
          <a:blip r:embed="rId3"/>
          <a:stretch>
            <a:fillRect/>
          </a:stretch>
        </p:blipFill>
        <p:spPr>
          <a:xfrm>
            <a:off x="680321" y="4490223"/>
            <a:ext cx="10487025" cy="2097052"/>
          </a:xfrm>
          <a:prstGeom prst="rect">
            <a:avLst/>
          </a:prstGeom>
        </p:spPr>
      </p:pic>
    </p:spTree>
    <p:extLst>
      <p:ext uri="{BB962C8B-B14F-4D97-AF65-F5344CB8AC3E}">
        <p14:creationId xmlns:p14="http://schemas.microsoft.com/office/powerpoint/2010/main" val="34644745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540533" cy="369332"/>
          </a:xfrm>
          <a:prstGeom prst="rect">
            <a:avLst/>
          </a:prstGeom>
        </p:spPr>
        <p:txBody>
          <a:bodyPr wrap="none">
            <a:spAutoFit/>
          </a:bodyPr>
          <a:lstStyle/>
          <a:p>
            <a:r>
              <a:rPr lang="en-US" dirty="0"/>
              <a:t>STS</a:t>
            </a:r>
          </a:p>
        </p:txBody>
      </p:sp>
      <p:pic>
        <p:nvPicPr>
          <p:cNvPr id="6" name="Picture 5">
            <a:extLst>
              <a:ext uri="{FF2B5EF4-FFF2-40B4-BE49-F238E27FC236}">
                <a16:creationId xmlns:a16="http://schemas.microsoft.com/office/drawing/2014/main" id="{7EC3414F-BA0E-4B4B-89CB-8400AE96AFC2}"/>
              </a:ext>
            </a:extLst>
          </p:cNvPr>
          <p:cNvPicPr>
            <a:picLocks noChangeAspect="1"/>
          </p:cNvPicPr>
          <p:nvPr/>
        </p:nvPicPr>
        <p:blipFill>
          <a:blip r:embed="rId2"/>
          <a:stretch>
            <a:fillRect/>
          </a:stretch>
        </p:blipFill>
        <p:spPr>
          <a:xfrm>
            <a:off x="955602" y="2541181"/>
            <a:ext cx="10706100" cy="3958302"/>
          </a:xfrm>
          <a:prstGeom prst="rect">
            <a:avLst/>
          </a:prstGeom>
        </p:spPr>
      </p:pic>
    </p:spTree>
    <p:extLst>
      <p:ext uri="{BB962C8B-B14F-4D97-AF65-F5344CB8AC3E}">
        <p14:creationId xmlns:p14="http://schemas.microsoft.com/office/powerpoint/2010/main" val="181307418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540533" cy="369332"/>
          </a:xfrm>
          <a:prstGeom prst="rect">
            <a:avLst/>
          </a:prstGeom>
        </p:spPr>
        <p:txBody>
          <a:bodyPr wrap="none">
            <a:spAutoFit/>
          </a:bodyPr>
          <a:lstStyle/>
          <a:p>
            <a:r>
              <a:rPr lang="en-US" dirty="0"/>
              <a:t>STS</a:t>
            </a:r>
          </a:p>
        </p:txBody>
      </p:sp>
      <p:pic>
        <p:nvPicPr>
          <p:cNvPr id="4" name="Picture 3">
            <a:extLst>
              <a:ext uri="{FF2B5EF4-FFF2-40B4-BE49-F238E27FC236}">
                <a16:creationId xmlns:a16="http://schemas.microsoft.com/office/drawing/2014/main" id="{A44C4926-9A79-4FE5-8CFF-E0BA8A516409}"/>
              </a:ext>
            </a:extLst>
          </p:cNvPr>
          <p:cNvPicPr>
            <a:picLocks noChangeAspect="1"/>
          </p:cNvPicPr>
          <p:nvPr/>
        </p:nvPicPr>
        <p:blipFill>
          <a:blip r:embed="rId2"/>
          <a:stretch>
            <a:fillRect/>
          </a:stretch>
        </p:blipFill>
        <p:spPr>
          <a:xfrm>
            <a:off x="833625" y="2455648"/>
            <a:ext cx="10372725" cy="1935600"/>
          </a:xfrm>
          <a:prstGeom prst="rect">
            <a:avLst/>
          </a:prstGeom>
        </p:spPr>
      </p:pic>
      <p:pic>
        <p:nvPicPr>
          <p:cNvPr id="8" name="Picture 7">
            <a:extLst>
              <a:ext uri="{FF2B5EF4-FFF2-40B4-BE49-F238E27FC236}">
                <a16:creationId xmlns:a16="http://schemas.microsoft.com/office/drawing/2014/main" id="{B381BE48-0223-44AF-B1ED-52E0D55D33ED}"/>
              </a:ext>
            </a:extLst>
          </p:cNvPr>
          <p:cNvPicPr>
            <a:picLocks noChangeAspect="1"/>
          </p:cNvPicPr>
          <p:nvPr/>
        </p:nvPicPr>
        <p:blipFill>
          <a:blip r:embed="rId3"/>
          <a:stretch>
            <a:fillRect/>
          </a:stretch>
        </p:blipFill>
        <p:spPr>
          <a:xfrm>
            <a:off x="833625" y="4640116"/>
            <a:ext cx="10372725" cy="1986848"/>
          </a:xfrm>
          <a:prstGeom prst="rect">
            <a:avLst/>
          </a:prstGeom>
        </p:spPr>
      </p:pic>
    </p:spTree>
    <p:extLst>
      <p:ext uri="{BB962C8B-B14F-4D97-AF65-F5344CB8AC3E}">
        <p14:creationId xmlns:p14="http://schemas.microsoft.com/office/powerpoint/2010/main" val="110214993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1377941" cy="369332"/>
          </a:xfrm>
          <a:prstGeom prst="rect">
            <a:avLst/>
          </a:prstGeom>
        </p:spPr>
        <p:txBody>
          <a:bodyPr wrap="none">
            <a:spAutoFit/>
          </a:bodyPr>
          <a:lstStyle/>
          <a:p>
            <a:r>
              <a:rPr lang="en-US" dirty="0"/>
              <a:t>Workspaces</a:t>
            </a:r>
          </a:p>
        </p:txBody>
      </p:sp>
      <p:pic>
        <p:nvPicPr>
          <p:cNvPr id="9" name="Picture 8">
            <a:extLst>
              <a:ext uri="{FF2B5EF4-FFF2-40B4-BE49-F238E27FC236}">
                <a16:creationId xmlns:a16="http://schemas.microsoft.com/office/drawing/2014/main" id="{948A05EB-8724-48A1-B339-156B3CF17EF3}"/>
              </a:ext>
            </a:extLst>
          </p:cNvPr>
          <p:cNvPicPr>
            <a:picLocks noChangeAspect="1"/>
          </p:cNvPicPr>
          <p:nvPr/>
        </p:nvPicPr>
        <p:blipFill>
          <a:blip r:embed="rId2"/>
          <a:stretch>
            <a:fillRect/>
          </a:stretch>
        </p:blipFill>
        <p:spPr>
          <a:xfrm>
            <a:off x="871869" y="2530548"/>
            <a:ext cx="10704660" cy="2020187"/>
          </a:xfrm>
          <a:prstGeom prst="rect">
            <a:avLst/>
          </a:prstGeom>
        </p:spPr>
      </p:pic>
      <p:pic>
        <p:nvPicPr>
          <p:cNvPr id="11" name="Picture 10">
            <a:extLst>
              <a:ext uri="{FF2B5EF4-FFF2-40B4-BE49-F238E27FC236}">
                <a16:creationId xmlns:a16="http://schemas.microsoft.com/office/drawing/2014/main" id="{F8A0D77C-CAA8-412D-9A98-056E08421DDA}"/>
              </a:ext>
            </a:extLst>
          </p:cNvPr>
          <p:cNvPicPr>
            <a:picLocks noChangeAspect="1"/>
          </p:cNvPicPr>
          <p:nvPr/>
        </p:nvPicPr>
        <p:blipFill>
          <a:blip r:embed="rId3"/>
          <a:stretch>
            <a:fillRect/>
          </a:stretch>
        </p:blipFill>
        <p:spPr>
          <a:xfrm>
            <a:off x="871869" y="4785124"/>
            <a:ext cx="10704660" cy="1906439"/>
          </a:xfrm>
          <a:prstGeom prst="rect">
            <a:avLst/>
          </a:prstGeom>
        </p:spPr>
      </p:pic>
    </p:spTree>
    <p:extLst>
      <p:ext uri="{BB962C8B-B14F-4D97-AF65-F5344CB8AC3E}">
        <p14:creationId xmlns:p14="http://schemas.microsoft.com/office/powerpoint/2010/main" val="259704704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556563" cy="369332"/>
          </a:xfrm>
          <a:prstGeom prst="rect">
            <a:avLst/>
          </a:prstGeom>
        </p:spPr>
        <p:txBody>
          <a:bodyPr wrap="none">
            <a:spAutoFit/>
          </a:bodyPr>
          <a:lstStyle/>
          <a:p>
            <a:r>
              <a:rPr lang="en-US" dirty="0"/>
              <a:t>ECS</a:t>
            </a:r>
          </a:p>
        </p:txBody>
      </p:sp>
      <p:pic>
        <p:nvPicPr>
          <p:cNvPr id="8" name="Picture 7">
            <a:extLst>
              <a:ext uri="{FF2B5EF4-FFF2-40B4-BE49-F238E27FC236}">
                <a16:creationId xmlns:a16="http://schemas.microsoft.com/office/drawing/2014/main" id="{BDA596A2-8583-4E6E-AACE-363FB8F24161}"/>
              </a:ext>
            </a:extLst>
          </p:cNvPr>
          <p:cNvPicPr>
            <a:picLocks noChangeAspect="1"/>
          </p:cNvPicPr>
          <p:nvPr/>
        </p:nvPicPr>
        <p:blipFill>
          <a:blip r:embed="rId2"/>
          <a:stretch>
            <a:fillRect/>
          </a:stretch>
        </p:blipFill>
        <p:spPr>
          <a:xfrm>
            <a:off x="1119922" y="2824979"/>
            <a:ext cx="10345255" cy="2119161"/>
          </a:xfrm>
          <a:prstGeom prst="rect">
            <a:avLst/>
          </a:prstGeom>
        </p:spPr>
      </p:pic>
      <p:sp>
        <p:nvSpPr>
          <p:cNvPr id="9" name="Rectangle 8">
            <a:extLst>
              <a:ext uri="{FF2B5EF4-FFF2-40B4-BE49-F238E27FC236}">
                <a16:creationId xmlns:a16="http://schemas.microsoft.com/office/drawing/2014/main" id="{A7603A48-A9B7-4B9F-AF3B-4B1D43C5417A}"/>
              </a:ext>
            </a:extLst>
          </p:cNvPr>
          <p:cNvSpPr/>
          <p:nvPr/>
        </p:nvSpPr>
        <p:spPr>
          <a:xfrm>
            <a:off x="841640" y="2455647"/>
            <a:ext cx="896399" cy="369332"/>
          </a:xfrm>
          <a:prstGeom prst="rect">
            <a:avLst/>
          </a:prstGeom>
        </p:spPr>
        <p:txBody>
          <a:bodyPr wrap="none">
            <a:spAutoFit/>
          </a:bodyPr>
          <a:lstStyle/>
          <a:p>
            <a:r>
              <a:rPr lang="en-US" dirty="0"/>
              <a:t>Docker</a:t>
            </a:r>
          </a:p>
        </p:txBody>
      </p:sp>
    </p:spTree>
    <p:extLst>
      <p:ext uri="{BB962C8B-B14F-4D97-AF65-F5344CB8AC3E}">
        <p14:creationId xmlns:p14="http://schemas.microsoft.com/office/powerpoint/2010/main" val="269513983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556563" cy="369332"/>
          </a:xfrm>
          <a:prstGeom prst="rect">
            <a:avLst/>
          </a:prstGeom>
        </p:spPr>
        <p:txBody>
          <a:bodyPr wrap="none">
            <a:spAutoFit/>
          </a:bodyPr>
          <a:lstStyle/>
          <a:p>
            <a:r>
              <a:rPr lang="en-US" dirty="0"/>
              <a:t>ECS</a:t>
            </a:r>
          </a:p>
        </p:txBody>
      </p:sp>
      <p:sp>
        <p:nvSpPr>
          <p:cNvPr id="9" name="Rectangle 8">
            <a:extLst>
              <a:ext uri="{FF2B5EF4-FFF2-40B4-BE49-F238E27FC236}">
                <a16:creationId xmlns:a16="http://schemas.microsoft.com/office/drawing/2014/main" id="{A7603A48-A9B7-4B9F-AF3B-4B1D43C5417A}"/>
              </a:ext>
            </a:extLst>
          </p:cNvPr>
          <p:cNvSpPr/>
          <p:nvPr/>
        </p:nvSpPr>
        <p:spPr>
          <a:xfrm>
            <a:off x="841640" y="2455647"/>
            <a:ext cx="896399" cy="369332"/>
          </a:xfrm>
          <a:prstGeom prst="rect">
            <a:avLst/>
          </a:prstGeom>
        </p:spPr>
        <p:txBody>
          <a:bodyPr wrap="none">
            <a:spAutoFit/>
          </a:bodyPr>
          <a:lstStyle/>
          <a:p>
            <a:r>
              <a:rPr lang="en-US" dirty="0"/>
              <a:t>Docker</a:t>
            </a:r>
          </a:p>
        </p:txBody>
      </p:sp>
      <p:pic>
        <p:nvPicPr>
          <p:cNvPr id="4" name="Picture 3">
            <a:extLst>
              <a:ext uri="{FF2B5EF4-FFF2-40B4-BE49-F238E27FC236}">
                <a16:creationId xmlns:a16="http://schemas.microsoft.com/office/drawing/2014/main" id="{90DE7A4C-7D12-4072-8BBB-A65A95AB4932}"/>
              </a:ext>
            </a:extLst>
          </p:cNvPr>
          <p:cNvPicPr>
            <a:picLocks noChangeAspect="1"/>
          </p:cNvPicPr>
          <p:nvPr/>
        </p:nvPicPr>
        <p:blipFill>
          <a:blip r:embed="rId2"/>
          <a:stretch>
            <a:fillRect/>
          </a:stretch>
        </p:blipFill>
        <p:spPr>
          <a:xfrm>
            <a:off x="1119922" y="2944744"/>
            <a:ext cx="10096500" cy="3535578"/>
          </a:xfrm>
          <a:prstGeom prst="rect">
            <a:avLst/>
          </a:prstGeom>
        </p:spPr>
      </p:pic>
    </p:spTree>
    <p:extLst>
      <p:ext uri="{BB962C8B-B14F-4D97-AF65-F5344CB8AC3E}">
        <p14:creationId xmlns:p14="http://schemas.microsoft.com/office/powerpoint/2010/main" val="10765238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556563" cy="369332"/>
          </a:xfrm>
          <a:prstGeom prst="rect">
            <a:avLst/>
          </a:prstGeom>
        </p:spPr>
        <p:txBody>
          <a:bodyPr wrap="none">
            <a:spAutoFit/>
          </a:bodyPr>
          <a:lstStyle/>
          <a:p>
            <a:r>
              <a:rPr lang="en-US" dirty="0"/>
              <a:t>ECS</a:t>
            </a:r>
          </a:p>
        </p:txBody>
      </p:sp>
      <p:sp>
        <p:nvSpPr>
          <p:cNvPr id="9" name="Rectangle 8">
            <a:extLst>
              <a:ext uri="{FF2B5EF4-FFF2-40B4-BE49-F238E27FC236}">
                <a16:creationId xmlns:a16="http://schemas.microsoft.com/office/drawing/2014/main" id="{A7603A48-A9B7-4B9F-AF3B-4B1D43C5417A}"/>
              </a:ext>
            </a:extLst>
          </p:cNvPr>
          <p:cNvSpPr/>
          <p:nvPr/>
        </p:nvSpPr>
        <p:spPr>
          <a:xfrm>
            <a:off x="841640" y="2455647"/>
            <a:ext cx="896399" cy="369332"/>
          </a:xfrm>
          <a:prstGeom prst="rect">
            <a:avLst/>
          </a:prstGeom>
        </p:spPr>
        <p:txBody>
          <a:bodyPr wrap="none">
            <a:spAutoFit/>
          </a:bodyPr>
          <a:lstStyle/>
          <a:p>
            <a:r>
              <a:rPr lang="en-US" dirty="0"/>
              <a:t>Docker</a:t>
            </a:r>
          </a:p>
        </p:txBody>
      </p:sp>
      <p:pic>
        <p:nvPicPr>
          <p:cNvPr id="6" name="Picture 5">
            <a:extLst>
              <a:ext uri="{FF2B5EF4-FFF2-40B4-BE49-F238E27FC236}">
                <a16:creationId xmlns:a16="http://schemas.microsoft.com/office/drawing/2014/main" id="{6E98792E-35A3-4726-A4F0-8C666B442811}"/>
              </a:ext>
            </a:extLst>
          </p:cNvPr>
          <p:cNvPicPr>
            <a:picLocks noChangeAspect="1"/>
          </p:cNvPicPr>
          <p:nvPr/>
        </p:nvPicPr>
        <p:blipFill>
          <a:blip r:embed="rId2"/>
          <a:stretch>
            <a:fillRect/>
          </a:stretch>
        </p:blipFill>
        <p:spPr>
          <a:xfrm>
            <a:off x="1119922" y="2824979"/>
            <a:ext cx="10077450" cy="3222224"/>
          </a:xfrm>
          <a:prstGeom prst="rect">
            <a:avLst/>
          </a:prstGeom>
        </p:spPr>
      </p:pic>
    </p:spTree>
    <p:extLst>
      <p:ext uri="{BB962C8B-B14F-4D97-AF65-F5344CB8AC3E}">
        <p14:creationId xmlns:p14="http://schemas.microsoft.com/office/powerpoint/2010/main" val="62428166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556563" cy="369332"/>
          </a:xfrm>
          <a:prstGeom prst="rect">
            <a:avLst/>
          </a:prstGeom>
        </p:spPr>
        <p:txBody>
          <a:bodyPr wrap="none">
            <a:spAutoFit/>
          </a:bodyPr>
          <a:lstStyle/>
          <a:p>
            <a:r>
              <a:rPr lang="en-US" dirty="0"/>
              <a:t>ECS</a:t>
            </a:r>
          </a:p>
        </p:txBody>
      </p:sp>
      <p:sp>
        <p:nvSpPr>
          <p:cNvPr id="9" name="Rectangle 8">
            <a:extLst>
              <a:ext uri="{FF2B5EF4-FFF2-40B4-BE49-F238E27FC236}">
                <a16:creationId xmlns:a16="http://schemas.microsoft.com/office/drawing/2014/main" id="{A7603A48-A9B7-4B9F-AF3B-4B1D43C5417A}"/>
              </a:ext>
            </a:extLst>
          </p:cNvPr>
          <p:cNvSpPr/>
          <p:nvPr/>
        </p:nvSpPr>
        <p:spPr>
          <a:xfrm>
            <a:off x="841640" y="2455647"/>
            <a:ext cx="896399" cy="369332"/>
          </a:xfrm>
          <a:prstGeom prst="rect">
            <a:avLst/>
          </a:prstGeom>
        </p:spPr>
        <p:txBody>
          <a:bodyPr wrap="none">
            <a:spAutoFit/>
          </a:bodyPr>
          <a:lstStyle/>
          <a:p>
            <a:r>
              <a:rPr lang="en-US" dirty="0"/>
              <a:t>Docker</a:t>
            </a:r>
          </a:p>
        </p:txBody>
      </p:sp>
      <p:pic>
        <p:nvPicPr>
          <p:cNvPr id="4" name="Picture 3">
            <a:extLst>
              <a:ext uri="{FF2B5EF4-FFF2-40B4-BE49-F238E27FC236}">
                <a16:creationId xmlns:a16="http://schemas.microsoft.com/office/drawing/2014/main" id="{51DBD114-C1EE-4E18-84B3-65E97FEC0A73}"/>
              </a:ext>
            </a:extLst>
          </p:cNvPr>
          <p:cNvPicPr>
            <a:picLocks noChangeAspect="1"/>
          </p:cNvPicPr>
          <p:nvPr/>
        </p:nvPicPr>
        <p:blipFill>
          <a:blip r:embed="rId2"/>
          <a:stretch>
            <a:fillRect/>
          </a:stretch>
        </p:blipFill>
        <p:spPr>
          <a:xfrm>
            <a:off x="959367" y="2824979"/>
            <a:ext cx="4080466" cy="3371849"/>
          </a:xfrm>
          <a:prstGeom prst="rect">
            <a:avLst/>
          </a:prstGeom>
        </p:spPr>
      </p:pic>
      <p:pic>
        <p:nvPicPr>
          <p:cNvPr id="8" name="Picture 7">
            <a:extLst>
              <a:ext uri="{FF2B5EF4-FFF2-40B4-BE49-F238E27FC236}">
                <a16:creationId xmlns:a16="http://schemas.microsoft.com/office/drawing/2014/main" id="{8575E5B5-6F6F-40AD-8191-BA52495D2937}"/>
              </a:ext>
            </a:extLst>
          </p:cNvPr>
          <p:cNvPicPr>
            <a:picLocks noChangeAspect="1"/>
          </p:cNvPicPr>
          <p:nvPr/>
        </p:nvPicPr>
        <p:blipFill>
          <a:blip r:embed="rId3"/>
          <a:stretch>
            <a:fillRect/>
          </a:stretch>
        </p:blipFill>
        <p:spPr>
          <a:xfrm>
            <a:off x="5348946" y="2824979"/>
            <a:ext cx="6029552" cy="3371850"/>
          </a:xfrm>
          <a:prstGeom prst="rect">
            <a:avLst/>
          </a:prstGeom>
        </p:spPr>
      </p:pic>
    </p:spTree>
    <p:extLst>
      <p:ext uri="{BB962C8B-B14F-4D97-AF65-F5344CB8AC3E}">
        <p14:creationId xmlns:p14="http://schemas.microsoft.com/office/powerpoint/2010/main" val="3185430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Route 53</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369332"/>
          </a:xfrm>
          <a:prstGeom prst="rect">
            <a:avLst/>
          </a:prstGeom>
        </p:spPr>
        <p:txBody>
          <a:bodyPr wrap="square">
            <a:spAutoFit/>
          </a:bodyPr>
          <a:lstStyle/>
          <a:p>
            <a:r>
              <a:rPr lang="en-US" dirty="0"/>
              <a:t>So what we can do we can get two instances and create two webservers with the same content</a:t>
            </a:r>
          </a:p>
        </p:txBody>
      </p:sp>
      <p:sp>
        <p:nvSpPr>
          <p:cNvPr id="3" name="Rectangle 2">
            <a:extLst>
              <a:ext uri="{FF2B5EF4-FFF2-40B4-BE49-F238E27FC236}">
                <a16:creationId xmlns:a16="http://schemas.microsoft.com/office/drawing/2014/main" id="{C58DCD5A-35BF-4139-81D9-78D9FE39EFAA}"/>
              </a:ext>
            </a:extLst>
          </p:cNvPr>
          <p:cNvSpPr/>
          <p:nvPr/>
        </p:nvSpPr>
        <p:spPr>
          <a:xfrm>
            <a:off x="680315" y="2408082"/>
            <a:ext cx="9973508" cy="646331"/>
          </a:xfrm>
          <a:prstGeom prst="rect">
            <a:avLst/>
          </a:prstGeom>
        </p:spPr>
        <p:txBody>
          <a:bodyPr wrap="square">
            <a:spAutoFit/>
          </a:bodyPr>
          <a:lstStyle/>
          <a:p>
            <a:r>
              <a:rPr lang="en-US" dirty="0"/>
              <a:t>Now we will create a load balancer and would put this behind the load balancer as we did in our last lab</a:t>
            </a:r>
          </a:p>
        </p:txBody>
      </p:sp>
      <p:sp>
        <p:nvSpPr>
          <p:cNvPr id="4" name="Rectangle 3">
            <a:extLst>
              <a:ext uri="{FF2B5EF4-FFF2-40B4-BE49-F238E27FC236}">
                <a16:creationId xmlns:a16="http://schemas.microsoft.com/office/drawing/2014/main" id="{9B58869A-30D1-429C-92BD-B66246ECE940}"/>
              </a:ext>
            </a:extLst>
          </p:cNvPr>
          <p:cNvSpPr/>
          <p:nvPr/>
        </p:nvSpPr>
        <p:spPr>
          <a:xfrm>
            <a:off x="680315" y="2995122"/>
            <a:ext cx="5611473" cy="369332"/>
          </a:xfrm>
          <a:prstGeom prst="rect">
            <a:avLst/>
          </a:prstGeom>
        </p:spPr>
        <p:txBody>
          <a:bodyPr wrap="none">
            <a:spAutoFit/>
          </a:bodyPr>
          <a:lstStyle/>
          <a:p>
            <a:r>
              <a:rPr lang="en-US" dirty="0"/>
              <a:t>We can also create same setup in a different region </a:t>
            </a:r>
          </a:p>
        </p:txBody>
      </p:sp>
      <p:sp>
        <p:nvSpPr>
          <p:cNvPr id="7" name="Rectangle 6">
            <a:extLst>
              <a:ext uri="{FF2B5EF4-FFF2-40B4-BE49-F238E27FC236}">
                <a16:creationId xmlns:a16="http://schemas.microsoft.com/office/drawing/2014/main" id="{5C6FE238-4540-4AF8-A61D-76DEBBF64E85}"/>
              </a:ext>
            </a:extLst>
          </p:cNvPr>
          <p:cNvSpPr/>
          <p:nvPr/>
        </p:nvSpPr>
        <p:spPr>
          <a:xfrm>
            <a:off x="680315" y="3364454"/>
            <a:ext cx="9613867" cy="369332"/>
          </a:xfrm>
          <a:prstGeom prst="rect">
            <a:avLst/>
          </a:prstGeom>
        </p:spPr>
        <p:txBody>
          <a:bodyPr wrap="square">
            <a:spAutoFit/>
          </a:bodyPr>
          <a:lstStyle/>
          <a:p>
            <a:r>
              <a:rPr lang="en-US" dirty="0"/>
              <a:t>We can create alias records to point to our load balancers in different regions</a:t>
            </a:r>
          </a:p>
        </p:txBody>
      </p:sp>
      <p:sp>
        <p:nvSpPr>
          <p:cNvPr id="8" name="Rectangle 7">
            <a:extLst>
              <a:ext uri="{FF2B5EF4-FFF2-40B4-BE49-F238E27FC236}">
                <a16:creationId xmlns:a16="http://schemas.microsoft.com/office/drawing/2014/main" id="{37B45C3B-2BE3-41E5-ACCD-02FDA55FF0BF}"/>
              </a:ext>
            </a:extLst>
          </p:cNvPr>
          <p:cNvSpPr/>
          <p:nvPr/>
        </p:nvSpPr>
        <p:spPr>
          <a:xfrm>
            <a:off x="680315" y="3707537"/>
            <a:ext cx="4940776" cy="369332"/>
          </a:xfrm>
          <a:prstGeom prst="rect">
            <a:avLst/>
          </a:prstGeom>
        </p:spPr>
        <p:txBody>
          <a:bodyPr wrap="none">
            <a:spAutoFit/>
          </a:bodyPr>
          <a:lstStyle/>
          <a:p>
            <a:r>
              <a:rPr lang="en-US" dirty="0"/>
              <a:t>There are 5 different types of routing policies</a:t>
            </a:r>
          </a:p>
        </p:txBody>
      </p:sp>
      <p:pic>
        <p:nvPicPr>
          <p:cNvPr id="12" name="Picture 11">
            <a:extLst>
              <a:ext uri="{FF2B5EF4-FFF2-40B4-BE49-F238E27FC236}">
                <a16:creationId xmlns:a16="http://schemas.microsoft.com/office/drawing/2014/main" id="{63F4BB38-4C47-4A6D-90C0-E2040B64860F}"/>
              </a:ext>
            </a:extLst>
          </p:cNvPr>
          <p:cNvPicPr>
            <a:picLocks noChangeAspect="1"/>
          </p:cNvPicPr>
          <p:nvPr/>
        </p:nvPicPr>
        <p:blipFill>
          <a:blip r:embed="rId2"/>
          <a:stretch>
            <a:fillRect/>
          </a:stretch>
        </p:blipFill>
        <p:spPr>
          <a:xfrm>
            <a:off x="1260806" y="4171419"/>
            <a:ext cx="8452883" cy="2410136"/>
          </a:xfrm>
          <a:prstGeom prst="rect">
            <a:avLst/>
          </a:prstGeom>
        </p:spPr>
      </p:pic>
    </p:spTree>
    <p:extLst>
      <p:ext uri="{BB962C8B-B14F-4D97-AF65-F5344CB8AC3E}">
        <p14:creationId xmlns:p14="http://schemas.microsoft.com/office/powerpoint/2010/main" val="73530817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556563" cy="369332"/>
          </a:xfrm>
          <a:prstGeom prst="rect">
            <a:avLst/>
          </a:prstGeom>
        </p:spPr>
        <p:txBody>
          <a:bodyPr wrap="none">
            <a:spAutoFit/>
          </a:bodyPr>
          <a:lstStyle/>
          <a:p>
            <a:r>
              <a:rPr lang="en-US" dirty="0"/>
              <a:t>ECS</a:t>
            </a:r>
          </a:p>
        </p:txBody>
      </p:sp>
      <p:pic>
        <p:nvPicPr>
          <p:cNvPr id="6" name="Picture 5">
            <a:extLst>
              <a:ext uri="{FF2B5EF4-FFF2-40B4-BE49-F238E27FC236}">
                <a16:creationId xmlns:a16="http://schemas.microsoft.com/office/drawing/2014/main" id="{C060827A-F4B2-431C-B2A3-45305977E2DA}"/>
              </a:ext>
            </a:extLst>
          </p:cNvPr>
          <p:cNvPicPr>
            <a:picLocks noChangeAspect="1"/>
          </p:cNvPicPr>
          <p:nvPr/>
        </p:nvPicPr>
        <p:blipFill>
          <a:blip r:embed="rId2"/>
          <a:stretch>
            <a:fillRect/>
          </a:stretch>
        </p:blipFill>
        <p:spPr>
          <a:xfrm>
            <a:off x="841640" y="2455647"/>
            <a:ext cx="10058400" cy="3422465"/>
          </a:xfrm>
          <a:prstGeom prst="rect">
            <a:avLst/>
          </a:prstGeom>
        </p:spPr>
      </p:pic>
    </p:spTree>
    <p:extLst>
      <p:ext uri="{BB962C8B-B14F-4D97-AF65-F5344CB8AC3E}">
        <p14:creationId xmlns:p14="http://schemas.microsoft.com/office/powerpoint/2010/main" val="204750751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556563" cy="369332"/>
          </a:xfrm>
          <a:prstGeom prst="rect">
            <a:avLst/>
          </a:prstGeom>
        </p:spPr>
        <p:txBody>
          <a:bodyPr wrap="none">
            <a:spAutoFit/>
          </a:bodyPr>
          <a:lstStyle/>
          <a:p>
            <a:r>
              <a:rPr lang="en-US" dirty="0"/>
              <a:t>ECS</a:t>
            </a:r>
          </a:p>
        </p:txBody>
      </p:sp>
      <p:pic>
        <p:nvPicPr>
          <p:cNvPr id="4" name="Picture 3">
            <a:extLst>
              <a:ext uri="{FF2B5EF4-FFF2-40B4-BE49-F238E27FC236}">
                <a16:creationId xmlns:a16="http://schemas.microsoft.com/office/drawing/2014/main" id="{EF7511F7-83B2-4A32-B5B2-D9CD66DD4CE4}"/>
              </a:ext>
            </a:extLst>
          </p:cNvPr>
          <p:cNvPicPr>
            <a:picLocks noChangeAspect="1"/>
          </p:cNvPicPr>
          <p:nvPr/>
        </p:nvPicPr>
        <p:blipFill>
          <a:blip r:embed="rId2"/>
          <a:stretch>
            <a:fillRect/>
          </a:stretch>
        </p:blipFill>
        <p:spPr>
          <a:xfrm>
            <a:off x="862905" y="2615610"/>
            <a:ext cx="10182225" cy="3613784"/>
          </a:xfrm>
          <a:prstGeom prst="rect">
            <a:avLst/>
          </a:prstGeom>
        </p:spPr>
      </p:pic>
    </p:spTree>
    <p:extLst>
      <p:ext uri="{BB962C8B-B14F-4D97-AF65-F5344CB8AC3E}">
        <p14:creationId xmlns:p14="http://schemas.microsoft.com/office/powerpoint/2010/main" val="31529453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556563" cy="369332"/>
          </a:xfrm>
          <a:prstGeom prst="rect">
            <a:avLst/>
          </a:prstGeom>
        </p:spPr>
        <p:txBody>
          <a:bodyPr wrap="none">
            <a:spAutoFit/>
          </a:bodyPr>
          <a:lstStyle/>
          <a:p>
            <a:r>
              <a:rPr lang="en-US" dirty="0"/>
              <a:t>ECS</a:t>
            </a:r>
          </a:p>
        </p:txBody>
      </p:sp>
      <p:pic>
        <p:nvPicPr>
          <p:cNvPr id="6" name="Picture 5">
            <a:extLst>
              <a:ext uri="{FF2B5EF4-FFF2-40B4-BE49-F238E27FC236}">
                <a16:creationId xmlns:a16="http://schemas.microsoft.com/office/drawing/2014/main" id="{AEC06E30-D015-433D-BCAE-A83F89D42140}"/>
              </a:ext>
            </a:extLst>
          </p:cNvPr>
          <p:cNvPicPr>
            <a:picLocks noChangeAspect="1"/>
          </p:cNvPicPr>
          <p:nvPr/>
        </p:nvPicPr>
        <p:blipFill>
          <a:blip r:embed="rId2"/>
          <a:stretch>
            <a:fillRect/>
          </a:stretch>
        </p:blipFill>
        <p:spPr>
          <a:xfrm>
            <a:off x="975205" y="2594343"/>
            <a:ext cx="10220325" cy="3231855"/>
          </a:xfrm>
          <a:prstGeom prst="rect">
            <a:avLst/>
          </a:prstGeom>
        </p:spPr>
      </p:pic>
    </p:spTree>
    <p:extLst>
      <p:ext uri="{BB962C8B-B14F-4D97-AF65-F5344CB8AC3E}">
        <p14:creationId xmlns:p14="http://schemas.microsoft.com/office/powerpoint/2010/main" val="6510651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556563" cy="369332"/>
          </a:xfrm>
          <a:prstGeom prst="rect">
            <a:avLst/>
          </a:prstGeom>
        </p:spPr>
        <p:txBody>
          <a:bodyPr wrap="none">
            <a:spAutoFit/>
          </a:bodyPr>
          <a:lstStyle/>
          <a:p>
            <a:r>
              <a:rPr lang="en-US" dirty="0"/>
              <a:t>ECS</a:t>
            </a:r>
          </a:p>
        </p:txBody>
      </p:sp>
      <p:pic>
        <p:nvPicPr>
          <p:cNvPr id="4" name="Picture 3">
            <a:extLst>
              <a:ext uri="{FF2B5EF4-FFF2-40B4-BE49-F238E27FC236}">
                <a16:creationId xmlns:a16="http://schemas.microsoft.com/office/drawing/2014/main" id="{73C50A83-B356-4DBC-A08E-D9ECA8CB660A}"/>
              </a:ext>
            </a:extLst>
          </p:cNvPr>
          <p:cNvPicPr>
            <a:picLocks noChangeAspect="1"/>
          </p:cNvPicPr>
          <p:nvPr/>
        </p:nvPicPr>
        <p:blipFill>
          <a:blip r:embed="rId2"/>
          <a:stretch>
            <a:fillRect/>
          </a:stretch>
        </p:blipFill>
        <p:spPr>
          <a:xfrm>
            <a:off x="680321" y="2455647"/>
            <a:ext cx="10258425" cy="1765479"/>
          </a:xfrm>
          <a:prstGeom prst="rect">
            <a:avLst/>
          </a:prstGeom>
        </p:spPr>
      </p:pic>
      <p:pic>
        <p:nvPicPr>
          <p:cNvPr id="8" name="Picture 7">
            <a:extLst>
              <a:ext uri="{FF2B5EF4-FFF2-40B4-BE49-F238E27FC236}">
                <a16:creationId xmlns:a16="http://schemas.microsoft.com/office/drawing/2014/main" id="{D84796E9-0FF3-4B50-8068-588FE7888091}"/>
              </a:ext>
            </a:extLst>
          </p:cNvPr>
          <p:cNvPicPr>
            <a:picLocks noChangeAspect="1"/>
          </p:cNvPicPr>
          <p:nvPr/>
        </p:nvPicPr>
        <p:blipFill>
          <a:blip r:embed="rId3"/>
          <a:stretch>
            <a:fillRect/>
          </a:stretch>
        </p:blipFill>
        <p:spPr>
          <a:xfrm>
            <a:off x="680321" y="4369982"/>
            <a:ext cx="10477500" cy="2251666"/>
          </a:xfrm>
          <a:prstGeom prst="rect">
            <a:avLst/>
          </a:prstGeom>
        </p:spPr>
      </p:pic>
    </p:spTree>
    <p:extLst>
      <p:ext uri="{BB962C8B-B14F-4D97-AF65-F5344CB8AC3E}">
        <p14:creationId xmlns:p14="http://schemas.microsoft.com/office/powerpoint/2010/main" val="27036284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556563" cy="369332"/>
          </a:xfrm>
          <a:prstGeom prst="rect">
            <a:avLst/>
          </a:prstGeom>
        </p:spPr>
        <p:txBody>
          <a:bodyPr wrap="none">
            <a:spAutoFit/>
          </a:bodyPr>
          <a:lstStyle/>
          <a:p>
            <a:r>
              <a:rPr lang="en-US" dirty="0"/>
              <a:t>ECS</a:t>
            </a:r>
          </a:p>
        </p:txBody>
      </p:sp>
      <p:pic>
        <p:nvPicPr>
          <p:cNvPr id="6" name="Picture 5">
            <a:extLst>
              <a:ext uri="{FF2B5EF4-FFF2-40B4-BE49-F238E27FC236}">
                <a16:creationId xmlns:a16="http://schemas.microsoft.com/office/drawing/2014/main" id="{B06D75C2-3DAD-4CB2-9D95-EDFA7E6A5084}"/>
              </a:ext>
            </a:extLst>
          </p:cNvPr>
          <p:cNvPicPr>
            <a:picLocks noChangeAspect="1"/>
          </p:cNvPicPr>
          <p:nvPr/>
        </p:nvPicPr>
        <p:blipFill>
          <a:blip r:embed="rId2"/>
          <a:stretch>
            <a:fillRect/>
          </a:stretch>
        </p:blipFill>
        <p:spPr>
          <a:xfrm>
            <a:off x="981699" y="2707796"/>
            <a:ext cx="10029825" cy="3586526"/>
          </a:xfrm>
          <a:prstGeom prst="rect">
            <a:avLst/>
          </a:prstGeom>
        </p:spPr>
      </p:pic>
    </p:spTree>
    <p:extLst>
      <p:ext uri="{BB962C8B-B14F-4D97-AF65-F5344CB8AC3E}">
        <p14:creationId xmlns:p14="http://schemas.microsoft.com/office/powerpoint/2010/main" val="278013290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556563" cy="369332"/>
          </a:xfrm>
          <a:prstGeom prst="rect">
            <a:avLst/>
          </a:prstGeom>
        </p:spPr>
        <p:txBody>
          <a:bodyPr wrap="none">
            <a:spAutoFit/>
          </a:bodyPr>
          <a:lstStyle/>
          <a:p>
            <a:r>
              <a:rPr lang="en-US" dirty="0"/>
              <a:t>ECS</a:t>
            </a:r>
          </a:p>
        </p:txBody>
      </p:sp>
      <p:pic>
        <p:nvPicPr>
          <p:cNvPr id="4" name="Picture 3">
            <a:extLst>
              <a:ext uri="{FF2B5EF4-FFF2-40B4-BE49-F238E27FC236}">
                <a16:creationId xmlns:a16="http://schemas.microsoft.com/office/drawing/2014/main" id="{4B9AEBB6-68EF-4FE8-8D74-59094B6A076D}"/>
              </a:ext>
            </a:extLst>
          </p:cNvPr>
          <p:cNvPicPr>
            <a:picLocks noChangeAspect="1"/>
          </p:cNvPicPr>
          <p:nvPr/>
        </p:nvPicPr>
        <p:blipFill>
          <a:blip r:embed="rId2"/>
          <a:stretch>
            <a:fillRect/>
          </a:stretch>
        </p:blipFill>
        <p:spPr>
          <a:xfrm>
            <a:off x="940206" y="2580205"/>
            <a:ext cx="9801225" cy="3748351"/>
          </a:xfrm>
          <a:prstGeom prst="rect">
            <a:avLst/>
          </a:prstGeom>
        </p:spPr>
      </p:pic>
    </p:spTree>
    <p:extLst>
      <p:ext uri="{BB962C8B-B14F-4D97-AF65-F5344CB8AC3E}">
        <p14:creationId xmlns:p14="http://schemas.microsoft.com/office/powerpoint/2010/main" val="217074237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556563" cy="369332"/>
          </a:xfrm>
          <a:prstGeom prst="rect">
            <a:avLst/>
          </a:prstGeom>
        </p:spPr>
        <p:txBody>
          <a:bodyPr wrap="none">
            <a:spAutoFit/>
          </a:bodyPr>
          <a:lstStyle/>
          <a:p>
            <a:r>
              <a:rPr lang="en-US" dirty="0"/>
              <a:t>ECS</a:t>
            </a:r>
          </a:p>
        </p:txBody>
      </p:sp>
      <p:pic>
        <p:nvPicPr>
          <p:cNvPr id="8" name="Picture 7">
            <a:extLst>
              <a:ext uri="{FF2B5EF4-FFF2-40B4-BE49-F238E27FC236}">
                <a16:creationId xmlns:a16="http://schemas.microsoft.com/office/drawing/2014/main" id="{6A3D4ACB-0C36-496E-BD2A-0FFECBDA7828}"/>
              </a:ext>
            </a:extLst>
          </p:cNvPr>
          <p:cNvPicPr>
            <a:picLocks noChangeAspect="1"/>
          </p:cNvPicPr>
          <p:nvPr/>
        </p:nvPicPr>
        <p:blipFill>
          <a:blip r:embed="rId2"/>
          <a:stretch>
            <a:fillRect/>
          </a:stretch>
        </p:blipFill>
        <p:spPr>
          <a:xfrm>
            <a:off x="1119922" y="2622735"/>
            <a:ext cx="9867900" cy="3549021"/>
          </a:xfrm>
          <a:prstGeom prst="rect">
            <a:avLst/>
          </a:prstGeom>
        </p:spPr>
      </p:pic>
    </p:spTree>
    <p:extLst>
      <p:ext uri="{BB962C8B-B14F-4D97-AF65-F5344CB8AC3E}">
        <p14:creationId xmlns:p14="http://schemas.microsoft.com/office/powerpoint/2010/main" val="13205291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556563" cy="369332"/>
          </a:xfrm>
          <a:prstGeom prst="rect">
            <a:avLst/>
          </a:prstGeom>
        </p:spPr>
        <p:txBody>
          <a:bodyPr wrap="none">
            <a:spAutoFit/>
          </a:bodyPr>
          <a:lstStyle/>
          <a:p>
            <a:r>
              <a:rPr lang="en-US" dirty="0"/>
              <a:t>ECS</a:t>
            </a:r>
          </a:p>
        </p:txBody>
      </p:sp>
      <p:pic>
        <p:nvPicPr>
          <p:cNvPr id="6" name="Picture 5">
            <a:extLst>
              <a:ext uri="{FF2B5EF4-FFF2-40B4-BE49-F238E27FC236}">
                <a16:creationId xmlns:a16="http://schemas.microsoft.com/office/drawing/2014/main" id="{E576C36D-84B5-406B-B227-0C2826EF33CA}"/>
              </a:ext>
            </a:extLst>
          </p:cNvPr>
          <p:cNvPicPr>
            <a:picLocks noChangeAspect="1"/>
          </p:cNvPicPr>
          <p:nvPr/>
        </p:nvPicPr>
        <p:blipFill>
          <a:blip r:embed="rId2"/>
          <a:stretch>
            <a:fillRect/>
          </a:stretch>
        </p:blipFill>
        <p:spPr>
          <a:xfrm>
            <a:off x="977640" y="2633368"/>
            <a:ext cx="9896475" cy="3603120"/>
          </a:xfrm>
          <a:prstGeom prst="rect">
            <a:avLst/>
          </a:prstGeom>
        </p:spPr>
      </p:pic>
    </p:spTree>
    <p:extLst>
      <p:ext uri="{BB962C8B-B14F-4D97-AF65-F5344CB8AC3E}">
        <p14:creationId xmlns:p14="http://schemas.microsoft.com/office/powerpoint/2010/main" val="255617564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556563" cy="369332"/>
          </a:xfrm>
          <a:prstGeom prst="rect">
            <a:avLst/>
          </a:prstGeom>
        </p:spPr>
        <p:txBody>
          <a:bodyPr wrap="none">
            <a:spAutoFit/>
          </a:bodyPr>
          <a:lstStyle/>
          <a:p>
            <a:r>
              <a:rPr lang="en-US" dirty="0"/>
              <a:t>ECS</a:t>
            </a:r>
          </a:p>
        </p:txBody>
      </p:sp>
      <p:pic>
        <p:nvPicPr>
          <p:cNvPr id="4" name="Picture 3">
            <a:extLst>
              <a:ext uri="{FF2B5EF4-FFF2-40B4-BE49-F238E27FC236}">
                <a16:creationId xmlns:a16="http://schemas.microsoft.com/office/drawing/2014/main" id="{E2EDF6DB-DECE-4911-A5DD-61E21E8D6D4F}"/>
              </a:ext>
            </a:extLst>
          </p:cNvPr>
          <p:cNvPicPr>
            <a:picLocks noChangeAspect="1"/>
          </p:cNvPicPr>
          <p:nvPr/>
        </p:nvPicPr>
        <p:blipFill>
          <a:blip r:embed="rId2"/>
          <a:stretch>
            <a:fillRect/>
          </a:stretch>
        </p:blipFill>
        <p:spPr>
          <a:xfrm>
            <a:off x="841640" y="2707796"/>
            <a:ext cx="9953625" cy="3512510"/>
          </a:xfrm>
          <a:prstGeom prst="rect">
            <a:avLst/>
          </a:prstGeom>
        </p:spPr>
      </p:pic>
    </p:spTree>
    <p:extLst>
      <p:ext uri="{BB962C8B-B14F-4D97-AF65-F5344CB8AC3E}">
        <p14:creationId xmlns:p14="http://schemas.microsoft.com/office/powerpoint/2010/main" val="188667478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Application Services</a:t>
            </a:r>
          </a:p>
        </p:txBody>
      </p:sp>
      <p:sp>
        <p:nvSpPr>
          <p:cNvPr id="5" name="Rectangle 4">
            <a:extLst>
              <a:ext uri="{FF2B5EF4-FFF2-40B4-BE49-F238E27FC236}">
                <a16:creationId xmlns:a16="http://schemas.microsoft.com/office/drawing/2014/main" id="{04C64534-9910-41EF-9D64-BFCE1C7619F5}"/>
              </a:ext>
            </a:extLst>
          </p:cNvPr>
          <p:cNvSpPr/>
          <p:nvPr/>
        </p:nvSpPr>
        <p:spPr>
          <a:xfrm>
            <a:off x="563359" y="2086315"/>
            <a:ext cx="556563" cy="369332"/>
          </a:xfrm>
          <a:prstGeom prst="rect">
            <a:avLst/>
          </a:prstGeom>
        </p:spPr>
        <p:txBody>
          <a:bodyPr wrap="none">
            <a:spAutoFit/>
          </a:bodyPr>
          <a:lstStyle/>
          <a:p>
            <a:r>
              <a:rPr lang="en-US" dirty="0"/>
              <a:t>ECS</a:t>
            </a:r>
          </a:p>
        </p:txBody>
      </p:sp>
      <p:pic>
        <p:nvPicPr>
          <p:cNvPr id="6" name="Picture 5">
            <a:extLst>
              <a:ext uri="{FF2B5EF4-FFF2-40B4-BE49-F238E27FC236}">
                <a16:creationId xmlns:a16="http://schemas.microsoft.com/office/drawing/2014/main" id="{6827165F-139B-4F5A-A52D-99E3A10443C7}"/>
              </a:ext>
            </a:extLst>
          </p:cNvPr>
          <p:cNvPicPr>
            <a:picLocks noChangeAspect="1"/>
          </p:cNvPicPr>
          <p:nvPr/>
        </p:nvPicPr>
        <p:blipFill>
          <a:blip r:embed="rId2"/>
          <a:stretch>
            <a:fillRect/>
          </a:stretch>
        </p:blipFill>
        <p:spPr>
          <a:xfrm>
            <a:off x="1020836" y="2548048"/>
            <a:ext cx="9725025" cy="3512510"/>
          </a:xfrm>
          <a:prstGeom prst="rect">
            <a:avLst/>
          </a:prstGeom>
        </p:spPr>
      </p:pic>
    </p:spTree>
    <p:extLst>
      <p:ext uri="{BB962C8B-B14F-4D97-AF65-F5344CB8AC3E}">
        <p14:creationId xmlns:p14="http://schemas.microsoft.com/office/powerpoint/2010/main" val="3012236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Route 53</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30887"/>
          </a:xfrm>
          <a:prstGeom prst="rect">
            <a:avLst/>
          </a:prstGeom>
        </p:spPr>
        <p:txBody>
          <a:bodyPr wrap="square">
            <a:spAutoFit/>
          </a:bodyPr>
          <a:lstStyle/>
          <a:p>
            <a:r>
              <a:rPr lang="en-US" sz="2200" dirty="0"/>
              <a:t>Simple routing policies</a:t>
            </a:r>
          </a:p>
        </p:txBody>
      </p:sp>
      <p:pic>
        <p:nvPicPr>
          <p:cNvPr id="9" name="Picture 8">
            <a:extLst>
              <a:ext uri="{FF2B5EF4-FFF2-40B4-BE49-F238E27FC236}">
                <a16:creationId xmlns:a16="http://schemas.microsoft.com/office/drawing/2014/main" id="{F67AC012-67F6-46D7-90B7-4E358AFF6EA4}"/>
              </a:ext>
            </a:extLst>
          </p:cNvPr>
          <p:cNvPicPr>
            <a:picLocks noChangeAspect="1"/>
          </p:cNvPicPr>
          <p:nvPr/>
        </p:nvPicPr>
        <p:blipFill>
          <a:blip r:embed="rId2"/>
          <a:stretch>
            <a:fillRect/>
          </a:stretch>
        </p:blipFill>
        <p:spPr>
          <a:xfrm>
            <a:off x="152400" y="2586038"/>
            <a:ext cx="11887200" cy="1326744"/>
          </a:xfrm>
          <a:prstGeom prst="rect">
            <a:avLst/>
          </a:prstGeom>
        </p:spPr>
      </p:pic>
      <p:pic>
        <p:nvPicPr>
          <p:cNvPr id="11" name="Picture 10">
            <a:extLst>
              <a:ext uri="{FF2B5EF4-FFF2-40B4-BE49-F238E27FC236}">
                <a16:creationId xmlns:a16="http://schemas.microsoft.com/office/drawing/2014/main" id="{BA82C483-F2CD-4FC5-8AE6-C7F62E9B2EA7}"/>
              </a:ext>
            </a:extLst>
          </p:cNvPr>
          <p:cNvPicPr>
            <a:picLocks noChangeAspect="1"/>
          </p:cNvPicPr>
          <p:nvPr/>
        </p:nvPicPr>
        <p:blipFill>
          <a:blip r:embed="rId3"/>
          <a:stretch>
            <a:fillRect/>
          </a:stretch>
        </p:blipFill>
        <p:spPr>
          <a:xfrm>
            <a:off x="152401" y="4056371"/>
            <a:ext cx="11887200" cy="2599611"/>
          </a:xfrm>
          <a:prstGeom prst="rect">
            <a:avLst/>
          </a:prstGeom>
        </p:spPr>
      </p:pic>
    </p:spTree>
    <p:extLst>
      <p:ext uri="{BB962C8B-B14F-4D97-AF65-F5344CB8AC3E}">
        <p14:creationId xmlns:p14="http://schemas.microsoft.com/office/powerpoint/2010/main" val="332645349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dirty="0"/>
              <a:t>								AWS-SA</a:t>
            </a:r>
          </a:p>
        </p:txBody>
      </p:sp>
      <p:sp>
        <p:nvSpPr>
          <p:cNvPr id="3" name="Rectangle 2">
            <a:extLst>
              <a:ext uri="{FF2B5EF4-FFF2-40B4-BE49-F238E27FC236}">
                <a16:creationId xmlns:a16="http://schemas.microsoft.com/office/drawing/2014/main" id="{980AF329-1EB4-413E-BAFC-20E5ECC4744D}"/>
              </a:ext>
            </a:extLst>
          </p:cNvPr>
          <p:cNvSpPr/>
          <p:nvPr/>
        </p:nvSpPr>
        <p:spPr>
          <a:xfrm>
            <a:off x="3904060" y="2957255"/>
            <a:ext cx="3666773" cy="1015663"/>
          </a:xfrm>
          <a:prstGeom prst="rect">
            <a:avLst/>
          </a:prstGeom>
        </p:spPr>
        <p:txBody>
          <a:bodyPr wrap="none">
            <a:spAutoFit/>
          </a:bodyPr>
          <a:lstStyle/>
          <a:p>
            <a:r>
              <a:rPr lang="en-US" sz="6000" dirty="0"/>
              <a:t>Thank You</a:t>
            </a:r>
          </a:p>
        </p:txBody>
      </p:sp>
      <p:pic>
        <p:nvPicPr>
          <p:cNvPr id="7" name="Picture 6">
            <a:extLst>
              <a:ext uri="{FF2B5EF4-FFF2-40B4-BE49-F238E27FC236}">
                <a16:creationId xmlns:a16="http://schemas.microsoft.com/office/drawing/2014/main" id="{3FAA2B6F-9542-4283-BA8C-FA87166BD443}"/>
              </a:ext>
            </a:extLst>
          </p:cNvPr>
          <p:cNvPicPr>
            <a:picLocks noChangeAspect="1"/>
          </p:cNvPicPr>
          <p:nvPr/>
        </p:nvPicPr>
        <p:blipFill>
          <a:blip r:embed="rId2"/>
          <a:stretch>
            <a:fillRect/>
          </a:stretch>
        </p:blipFill>
        <p:spPr>
          <a:xfrm>
            <a:off x="6522937" y="3972918"/>
            <a:ext cx="2095792" cy="2095792"/>
          </a:xfrm>
          <a:prstGeom prst="rect">
            <a:avLst/>
          </a:prstGeom>
        </p:spPr>
      </p:pic>
    </p:spTree>
    <p:extLst>
      <p:ext uri="{BB962C8B-B14F-4D97-AF65-F5344CB8AC3E}">
        <p14:creationId xmlns:p14="http://schemas.microsoft.com/office/powerpoint/2010/main" val="349814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A9CA2-43E5-4A17-B968-39CB9EE141A1}"/>
              </a:ext>
            </a:extLst>
          </p:cNvPr>
          <p:cNvSpPr>
            <a:spLocks noGrp="1"/>
          </p:cNvSpPr>
          <p:nvPr>
            <p:ph type="title"/>
          </p:nvPr>
        </p:nvSpPr>
        <p:spPr>
          <a:xfrm>
            <a:off x="659056" y="726453"/>
            <a:ext cx="9613861" cy="1238666"/>
          </a:xfrm>
        </p:spPr>
        <p:txBody>
          <a:bodyPr>
            <a:normAutofit/>
          </a:bodyPr>
          <a:lstStyle/>
          <a:p>
            <a:r>
              <a:rPr lang="en-US" dirty="0" err="1"/>
              <a:t>Autoscaling</a:t>
            </a:r>
            <a:r>
              <a:rPr lang="en-US" dirty="0"/>
              <a:t> Groups</a:t>
            </a:r>
            <a:br>
              <a:rPr lang="en-US" dirty="0"/>
            </a:br>
            <a:endParaRPr lang="en-US" dirty="0"/>
          </a:p>
        </p:txBody>
      </p:sp>
      <p:sp>
        <p:nvSpPr>
          <p:cNvPr id="4" name="Rectangle 3">
            <a:extLst>
              <a:ext uri="{FF2B5EF4-FFF2-40B4-BE49-F238E27FC236}">
                <a16:creationId xmlns:a16="http://schemas.microsoft.com/office/drawing/2014/main" id="{BC7C4D8A-A9F3-445D-B0D6-DBB8355705C4}"/>
              </a:ext>
            </a:extLst>
          </p:cNvPr>
          <p:cNvSpPr/>
          <p:nvPr/>
        </p:nvSpPr>
        <p:spPr>
          <a:xfrm>
            <a:off x="761999" y="2106375"/>
            <a:ext cx="11072037" cy="646331"/>
          </a:xfrm>
          <a:prstGeom prst="rect">
            <a:avLst/>
          </a:prstGeom>
        </p:spPr>
        <p:txBody>
          <a:bodyPr wrap="square">
            <a:spAutoFit/>
          </a:bodyPr>
          <a:lstStyle/>
          <a:p>
            <a:r>
              <a:rPr lang="en-US" dirty="0" err="1"/>
              <a:t>Autoscaling</a:t>
            </a:r>
            <a:r>
              <a:rPr lang="en-US" dirty="0"/>
              <a:t> groups is defining a group that would scale up or down as per the rules defines in that group	</a:t>
            </a:r>
          </a:p>
        </p:txBody>
      </p:sp>
      <p:sp>
        <p:nvSpPr>
          <p:cNvPr id="5" name="Rectangle 4">
            <a:extLst>
              <a:ext uri="{FF2B5EF4-FFF2-40B4-BE49-F238E27FC236}">
                <a16:creationId xmlns:a16="http://schemas.microsoft.com/office/drawing/2014/main" id="{23CB2BF6-37C8-47CE-B259-20D05CB2D40B}"/>
              </a:ext>
            </a:extLst>
          </p:cNvPr>
          <p:cNvSpPr/>
          <p:nvPr/>
        </p:nvSpPr>
        <p:spPr>
          <a:xfrm>
            <a:off x="761999" y="2429540"/>
            <a:ext cx="9009322" cy="369332"/>
          </a:xfrm>
          <a:prstGeom prst="rect">
            <a:avLst/>
          </a:prstGeom>
        </p:spPr>
        <p:txBody>
          <a:bodyPr wrap="square">
            <a:spAutoFit/>
          </a:bodyPr>
          <a:lstStyle/>
          <a:p>
            <a:r>
              <a:rPr lang="en-US" dirty="0"/>
              <a:t>In order to setup </a:t>
            </a:r>
            <a:r>
              <a:rPr lang="en-US" dirty="0" err="1"/>
              <a:t>autoscaling</a:t>
            </a:r>
            <a:r>
              <a:rPr lang="en-US" dirty="0"/>
              <a:t> groups we would need a launch configuration</a:t>
            </a:r>
          </a:p>
        </p:txBody>
      </p:sp>
      <p:sp>
        <p:nvSpPr>
          <p:cNvPr id="6" name="Rectangle 5">
            <a:extLst>
              <a:ext uri="{FF2B5EF4-FFF2-40B4-BE49-F238E27FC236}">
                <a16:creationId xmlns:a16="http://schemas.microsoft.com/office/drawing/2014/main" id="{19408824-DD98-49BD-B624-D4420D2DBEF4}"/>
              </a:ext>
            </a:extLst>
          </p:cNvPr>
          <p:cNvSpPr/>
          <p:nvPr/>
        </p:nvSpPr>
        <p:spPr>
          <a:xfrm>
            <a:off x="761998" y="2798872"/>
            <a:ext cx="10933815" cy="646331"/>
          </a:xfrm>
          <a:prstGeom prst="rect">
            <a:avLst/>
          </a:prstGeom>
        </p:spPr>
        <p:txBody>
          <a:bodyPr wrap="square">
            <a:spAutoFit/>
          </a:bodyPr>
          <a:lstStyle/>
          <a:p>
            <a:r>
              <a:rPr lang="en-US" dirty="0"/>
              <a:t>We need to create a </a:t>
            </a:r>
            <a:r>
              <a:rPr lang="en-US" dirty="0" err="1"/>
              <a:t>healthcheck</a:t>
            </a:r>
            <a:r>
              <a:rPr lang="en-US" dirty="0"/>
              <a:t> file, this would be used by the </a:t>
            </a:r>
            <a:r>
              <a:rPr lang="en-US" dirty="0" err="1"/>
              <a:t>autoscaling</a:t>
            </a:r>
            <a:r>
              <a:rPr lang="en-US" dirty="0"/>
              <a:t> group to check the status of the instance</a:t>
            </a:r>
          </a:p>
        </p:txBody>
      </p:sp>
      <p:sp>
        <p:nvSpPr>
          <p:cNvPr id="7" name="Rectangle 6">
            <a:extLst>
              <a:ext uri="{FF2B5EF4-FFF2-40B4-BE49-F238E27FC236}">
                <a16:creationId xmlns:a16="http://schemas.microsoft.com/office/drawing/2014/main" id="{ABB64DC3-CF61-4D4B-AC8C-95DF78EC7042}"/>
              </a:ext>
            </a:extLst>
          </p:cNvPr>
          <p:cNvSpPr/>
          <p:nvPr/>
        </p:nvSpPr>
        <p:spPr>
          <a:xfrm>
            <a:off x="761997" y="3440412"/>
            <a:ext cx="8520226" cy="369332"/>
          </a:xfrm>
          <a:prstGeom prst="rect">
            <a:avLst/>
          </a:prstGeom>
        </p:spPr>
        <p:txBody>
          <a:bodyPr wrap="square">
            <a:spAutoFit/>
          </a:bodyPr>
          <a:lstStyle/>
          <a:p>
            <a:r>
              <a:rPr lang="en-US" dirty="0"/>
              <a:t>Launch configuration can be found under the EC2 dashboard</a:t>
            </a:r>
          </a:p>
        </p:txBody>
      </p:sp>
      <p:sp>
        <p:nvSpPr>
          <p:cNvPr id="8" name="Rectangle 7">
            <a:extLst>
              <a:ext uri="{FF2B5EF4-FFF2-40B4-BE49-F238E27FC236}">
                <a16:creationId xmlns:a16="http://schemas.microsoft.com/office/drawing/2014/main" id="{6F35DF95-94E7-4985-A55E-5B4E527DCF78}"/>
              </a:ext>
            </a:extLst>
          </p:cNvPr>
          <p:cNvSpPr/>
          <p:nvPr/>
        </p:nvSpPr>
        <p:spPr>
          <a:xfrm>
            <a:off x="761996" y="3851119"/>
            <a:ext cx="10359659" cy="369332"/>
          </a:xfrm>
          <a:prstGeom prst="rect">
            <a:avLst/>
          </a:prstGeom>
        </p:spPr>
        <p:txBody>
          <a:bodyPr wrap="square">
            <a:spAutoFit/>
          </a:bodyPr>
          <a:lstStyle/>
          <a:p>
            <a:r>
              <a:rPr lang="en-US" dirty="0"/>
              <a:t>It's essentially the same steps that you would do while creating an EC2 instance</a:t>
            </a:r>
          </a:p>
        </p:txBody>
      </p:sp>
      <p:pic>
        <p:nvPicPr>
          <p:cNvPr id="9" name="Picture 8">
            <a:extLst>
              <a:ext uri="{FF2B5EF4-FFF2-40B4-BE49-F238E27FC236}">
                <a16:creationId xmlns:a16="http://schemas.microsoft.com/office/drawing/2014/main" id="{4347D372-D8DE-4028-B2E5-892F68CD2D51}"/>
              </a:ext>
            </a:extLst>
          </p:cNvPr>
          <p:cNvPicPr>
            <a:picLocks noChangeAspect="1"/>
          </p:cNvPicPr>
          <p:nvPr/>
        </p:nvPicPr>
        <p:blipFill>
          <a:blip r:embed="rId2"/>
          <a:stretch>
            <a:fillRect/>
          </a:stretch>
        </p:blipFill>
        <p:spPr>
          <a:xfrm>
            <a:off x="869635" y="4358952"/>
            <a:ext cx="10964401" cy="2422204"/>
          </a:xfrm>
          <a:prstGeom prst="rect">
            <a:avLst/>
          </a:prstGeom>
        </p:spPr>
      </p:pic>
    </p:spTree>
    <p:extLst>
      <p:ext uri="{BB962C8B-B14F-4D97-AF65-F5344CB8AC3E}">
        <p14:creationId xmlns:p14="http://schemas.microsoft.com/office/powerpoint/2010/main" val="4110618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Route 53</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30887"/>
          </a:xfrm>
          <a:prstGeom prst="rect">
            <a:avLst/>
          </a:prstGeom>
        </p:spPr>
        <p:txBody>
          <a:bodyPr wrap="square">
            <a:spAutoFit/>
          </a:bodyPr>
          <a:lstStyle/>
          <a:p>
            <a:r>
              <a:rPr lang="en-US" sz="2200" dirty="0"/>
              <a:t>In order to set this up</a:t>
            </a:r>
          </a:p>
        </p:txBody>
      </p:sp>
      <p:sp>
        <p:nvSpPr>
          <p:cNvPr id="3" name="Rectangle 2">
            <a:extLst>
              <a:ext uri="{FF2B5EF4-FFF2-40B4-BE49-F238E27FC236}">
                <a16:creationId xmlns:a16="http://schemas.microsoft.com/office/drawing/2014/main" id="{92F28690-331D-4040-B5B3-65874B223CCA}"/>
              </a:ext>
            </a:extLst>
          </p:cNvPr>
          <p:cNvSpPr/>
          <p:nvPr/>
        </p:nvSpPr>
        <p:spPr>
          <a:xfrm>
            <a:off x="1158630" y="2528928"/>
            <a:ext cx="3750386" cy="369332"/>
          </a:xfrm>
          <a:prstGeom prst="rect">
            <a:avLst/>
          </a:prstGeom>
        </p:spPr>
        <p:txBody>
          <a:bodyPr wrap="none">
            <a:spAutoFit/>
          </a:bodyPr>
          <a:lstStyle/>
          <a:p>
            <a:r>
              <a:rPr lang="en-US" dirty="0"/>
              <a:t>We have to go to the hosted zones</a:t>
            </a:r>
          </a:p>
        </p:txBody>
      </p:sp>
      <p:sp>
        <p:nvSpPr>
          <p:cNvPr id="4" name="Rectangle 3">
            <a:extLst>
              <a:ext uri="{FF2B5EF4-FFF2-40B4-BE49-F238E27FC236}">
                <a16:creationId xmlns:a16="http://schemas.microsoft.com/office/drawing/2014/main" id="{66975FDF-EF82-4962-A2DC-D05C2E6AE4EC}"/>
              </a:ext>
            </a:extLst>
          </p:cNvPr>
          <p:cNvSpPr/>
          <p:nvPr/>
        </p:nvSpPr>
        <p:spPr>
          <a:xfrm>
            <a:off x="1158630" y="2898260"/>
            <a:ext cx="3095719" cy="369332"/>
          </a:xfrm>
          <a:prstGeom prst="rect">
            <a:avLst/>
          </a:prstGeom>
        </p:spPr>
        <p:txBody>
          <a:bodyPr wrap="none">
            <a:spAutoFit/>
          </a:bodyPr>
          <a:lstStyle/>
          <a:p>
            <a:r>
              <a:rPr lang="en-US" dirty="0"/>
              <a:t>Create a record set for alias</a:t>
            </a:r>
          </a:p>
        </p:txBody>
      </p:sp>
      <p:pic>
        <p:nvPicPr>
          <p:cNvPr id="7" name="Picture 6">
            <a:extLst>
              <a:ext uri="{FF2B5EF4-FFF2-40B4-BE49-F238E27FC236}">
                <a16:creationId xmlns:a16="http://schemas.microsoft.com/office/drawing/2014/main" id="{EB9CC9B5-1755-42B6-9C19-5E3CA97A9077}"/>
              </a:ext>
            </a:extLst>
          </p:cNvPr>
          <p:cNvPicPr>
            <a:picLocks noChangeAspect="1"/>
          </p:cNvPicPr>
          <p:nvPr/>
        </p:nvPicPr>
        <p:blipFill>
          <a:blip r:embed="rId2"/>
          <a:stretch>
            <a:fillRect/>
          </a:stretch>
        </p:blipFill>
        <p:spPr>
          <a:xfrm>
            <a:off x="2939238" y="3329147"/>
            <a:ext cx="5505450" cy="3088560"/>
          </a:xfrm>
          <a:prstGeom prst="rect">
            <a:avLst/>
          </a:prstGeom>
        </p:spPr>
      </p:pic>
    </p:spTree>
    <p:extLst>
      <p:ext uri="{BB962C8B-B14F-4D97-AF65-F5344CB8AC3E}">
        <p14:creationId xmlns:p14="http://schemas.microsoft.com/office/powerpoint/2010/main" val="2600357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Route 53</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30887"/>
          </a:xfrm>
          <a:prstGeom prst="rect">
            <a:avLst/>
          </a:prstGeom>
        </p:spPr>
        <p:txBody>
          <a:bodyPr wrap="square">
            <a:spAutoFit/>
          </a:bodyPr>
          <a:lstStyle/>
          <a:p>
            <a:r>
              <a:rPr lang="en-US" sz="2200" dirty="0"/>
              <a:t>Weighted routing</a:t>
            </a:r>
          </a:p>
        </p:txBody>
      </p:sp>
      <p:sp>
        <p:nvSpPr>
          <p:cNvPr id="3" name="Rectangle 2">
            <a:extLst>
              <a:ext uri="{FF2B5EF4-FFF2-40B4-BE49-F238E27FC236}">
                <a16:creationId xmlns:a16="http://schemas.microsoft.com/office/drawing/2014/main" id="{92F28690-331D-4040-B5B3-65874B223CCA}"/>
              </a:ext>
            </a:extLst>
          </p:cNvPr>
          <p:cNvSpPr/>
          <p:nvPr/>
        </p:nvSpPr>
        <p:spPr>
          <a:xfrm>
            <a:off x="1158630" y="2528928"/>
            <a:ext cx="10495950" cy="369332"/>
          </a:xfrm>
          <a:prstGeom prst="rect">
            <a:avLst/>
          </a:prstGeom>
        </p:spPr>
        <p:txBody>
          <a:bodyPr wrap="none">
            <a:spAutoFit/>
          </a:bodyPr>
          <a:lstStyle/>
          <a:p>
            <a:r>
              <a:rPr lang="en-US" dirty="0"/>
              <a:t>You can use weighted routing where in you can define routes based on a weight given to the record</a:t>
            </a:r>
          </a:p>
        </p:txBody>
      </p:sp>
      <p:sp>
        <p:nvSpPr>
          <p:cNvPr id="4" name="Rectangle 3">
            <a:extLst>
              <a:ext uri="{FF2B5EF4-FFF2-40B4-BE49-F238E27FC236}">
                <a16:creationId xmlns:a16="http://schemas.microsoft.com/office/drawing/2014/main" id="{66975FDF-EF82-4962-A2DC-D05C2E6AE4EC}"/>
              </a:ext>
            </a:extLst>
          </p:cNvPr>
          <p:cNvSpPr/>
          <p:nvPr/>
        </p:nvSpPr>
        <p:spPr>
          <a:xfrm>
            <a:off x="1158630" y="2898259"/>
            <a:ext cx="10293141" cy="646331"/>
          </a:xfrm>
          <a:prstGeom prst="rect">
            <a:avLst/>
          </a:prstGeom>
        </p:spPr>
        <p:txBody>
          <a:bodyPr wrap="square">
            <a:spAutoFit/>
          </a:bodyPr>
          <a:lstStyle/>
          <a:p>
            <a:r>
              <a:rPr lang="en-US" dirty="0"/>
              <a:t>It needs not be two different regions it can be done for two instances within the same regions or two LB within the same region</a:t>
            </a:r>
          </a:p>
        </p:txBody>
      </p:sp>
      <p:pic>
        <p:nvPicPr>
          <p:cNvPr id="8" name="Picture 7">
            <a:extLst>
              <a:ext uri="{FF2B5EF4-FFF2-40B4-BE49-F238E27FC236}">
                <a16:creationId xmlns:a16="http://schemas.microsoft.com/office/drawing/2014/main" id="{C2B3A7A6-9732-4C8B-9DB5-22AF1C62464B}"/>
              </a:ext>
            </a:extLst>
          </p:cNvPr>
          <p:cNvPicPr>
            <a:picLocks noChangeAspect="1"/>
          </p:cNvPicPr>
          <p:nvPr/>
        </p:nvPicPr>
        <p:blipFill>
          <a:blip r:embed="rId2"/>
          <a:stretch>
            <a:fillRect/>
          </a:stretch>
        </p:blipFill>
        <p:spPr>
          <a:xfrm>
            <a:off x="765544" y="3710762"/>
            <a:ext cx="10686227" cy="2367184"/>
          </a:xfrm>
          <a:prstGeom prst="rect">
            <a:avLst/>
          </a:prstGeom>
        </p:spPr>
      </p:pic>
    </p:spTree>
    <p:extLst>
      <p:ext uri="{BB962C8B-B14F-4D97-AF65-F5344CB8AC3E}">
        <p14:creationId xmlns:p14="http://schemas.microsoft.com/office/powerpoint/2010/main" val="4018032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Route 53</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369332"/>
          </a:xfrm>
          <a:prstGeom prst="rect">
            <a:avLst/>
          </a:prstGeom>
        </p:spPr>
        <p:txBody>
          <a:bodyPr wrap="square">
            <a:spAutoFit/>
          </a:bodyPr>
          <a:lstStyle/>
          <a:p>
            <a:r>
              <a:rPr lang="en-US" dirty="0"/>
              <a:t>Total weight and the weight that you have given will define the routing</a:t>
            </a:r>
          </a:p>
        </p:txBody>
      </p:sp>
      <p:sp>
        <p:nvSpPr>
          <p:cNvPr id="3" name="Rectangle 2">
            <a:extLst>
              <a:ext uri="{FF2B5EF4-FFF2-40B4-BE49-F238E27FC236}">
                <a16:creationId xmlns:a16="http://schemas.microsoft.com/office/drawing/2014/main" id="{92F28690-331D-4040-B5B3-65874B223CCA}"/>
              </a:ext>
            </a:extLst>
          </p:cNvPr>
          <p:cNvSpPr/>
          <p:nvPr/>
        </p:nvSpPr>
        <p:spPr>
          <a:xfrm>
            <a:off x="1158630" y="2467373"/>
            <a:ext cx="1467068" cy="369332"/>
          </a:xfrm>
          <a:prstGeom prst="rect">
            <a:avLst/>
          </a:prstGeom>
        </p:spPr>
        <p:txBody>
          <a:bodyPr wrap="none">
            <a:spAutoFit/>
          </a:bodyPr>
          <a:lstStyle/>
          <a:p>
            <a:r>
              <a:rPr lang="en-US" dirty="0"/>
              <a:t>For example</a:t>
            </a:r>
          </a:p>
        </p:txBody>
      </p:sp>
      <p:sp>
        <p:nvSpPr>
          <p:cNvPr id="4" name="Rectangle 3">
            <a:extLst>
              <a:ext uri="{FF2B5EF4-FFF2-40B4-BE49-F238E27FC236}">
                <a16:creationId xmlns:a16="http://schemas.microsoft.com/office/drawing/2014/main" id="{66975FDF-EF82-4962-A2DC-D05C2E6AE4EC}"/>
              </a:ext>
            </a:extLst>
          </p:cNvPr>
          <p:cNvSpPr/>
          <p:nvPr/>
        </p:nvSpPr>
        <p:spPr>
          <a:xfrm>
            <a:off x="1350016" y="2836705"/>
            <a:ext cx="10293141" cy="369332"/>
          </a:xfrm>
          <a:prstGeom prst="rect">
            <a:avLst/>
          </a:prstGeom>
        </p:spPr>
        <p:txBody>
          <a:bodyPr wrap="square">
            <a:spAutoFit/>
          </a:bodyPr>
          <a:lstStyle/>
          <a:p>
            <a:r>
              <a:rPr lang="en-US" dirty="0"/>
              <a:t>You have given a weight of 3 to one LB and 1 to one LB</a:t>
            </a:r>
          </a:p>
        </p:txBody>
      </p:sp>
      <p:sp>
        <p:nvSpPr>
          <p:cNvPr id="6" name="Rectangle 5">
            <a:extLst>
              <a:ext uri="{FF2B5EF4-FFF2-40B4-BE49-F238E27FC236}">
                <a16:creationId xmlns:a16="http://schemas.microsoft.com/office/drawing/2014/main" id="{0050DF50-214C-48FF-8FF3-7853813518C2}"/>
              </a:ext>
            </a:extLst>
          </p:cNvPr>
          <p:cNvSpPr/>
          <p:nvPr/>
        </p:nvSpPr>
        <p:spPr>
          <a:xfrm>
            <a:off x="1350016" y="3173044"/>
            <a:ext cx="5747086" cy="369332"/>
          </a:xfrm>
          <a:prstGeom prst="rect">
            <a:avLst/>
          </a:prstGeom>
        </p:spPr>
        <p:txBody>
          <a:bodyPr wrap="none">
            <a:spAutoFit/>
          </a:bodyPr>
          <a:lstStyle/>
          <a:p>
            <a:r>
              <a:rPr lang="en-US" dirty="0"/>
              <a:t>That one that has 3 weight will get 75 % of the traffic</a:t>
            </a:r>
          </a:p>
        </p:txBody>
      </p:sp>
      <p:pic>
        <p:nvPicPr>
          <p:cNvPr id="9" name="Picture 8">
            <a:extLst>
              <a:ext uri="{FF2B5EF4-FFF2-40B4-BE49-F238E27FC236}">
                <a16:creationId xmlns:a16="http://schemas.microsoft.com/office/drawing/2014/main" id="{302D7915-9F70-4AA5-98BC-F5FC260DD56D}"/>
              </a:ext>
            </a:extLst>
          </p:cNvPr>
          <p:cNvPicPr>
            <a:picLocks noChangeAspect="1"/>
          </p:cNvPicPr>
          <p:nvPr/>
        </p:nvPicPr>
        <p:blipFill>
          <a:blip r:embed="rId2"/>
          <a:stretch>
            <a:fillRect/>
          </a:stretch>
        </p:blipFill>
        <p:spPr>
          <a:xfrm>
            <a:off x="7582122" y="2652039"/>
            <a:ext cx="3981450" cy="3929514"/>
          </a:xfrm>
          <a:prstGeom prst="rect">
            <a:avLst/>
          </a:prstGeom>
        </p:spPr>
      </p:pic>
    </p:spTree>
    <p:extLst>
      <p:ext uri="{BB962C8B-B14F-4D97-AF65-F5344CB8AC3E}">
        <p14:creationId xmlns:p14="http://schemas.microsoft.com/office/powerpoint/2010/main" val="1405828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Route 53</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30887"/>
          </a:xfrm>
          <a:prstGeom prst="rect">
            <a:avLst/>
          </a:prstGeom>
        </p:spPr>
        <p:txBody>
          <a:bodyPr wrap="square">
            <a:spAutoFit/>
          </a:bodyPr>
          <a:lstStyle/>
          <a:p>
            <a:r>
              <a:rPr lang="en-US" sz="2200" dirty="0"/>
              <a:t>Latency routing policies</a:t>
            </a:r>
          </a:p>
        </p:txBody>
      </p:sp>
      <p:sp>
        <p:nvSpPr>
          <p:cNvPr id="3" name="Rectangle 2">
            <a:extLst>
              <a:ext uri="{FF2B5EF4-FFF2-40B4-BE49-F238E27FC236}">
                <a16:creationId xmlns:a16="http://schemas.microsoft.com/office/drawing/2014/main" id="{92F28690-331D-4040-B5B3-65874B223CCA}"/>
              </a:ext>
            </a:extLst>
          </p:cNvPr>
          <p:cNvSpPr/>
          <p:nvPr/>
        </p:nvSpPr>
        <p:spPr>
          <a:xfrm>
            <a:off x="1158630" y="2467373"/>
            <a:ext cx="6582251" cy="369332"/>
          </a:xfrm>
          <a:prstGeom prst="rect">
            <a:avLst/>
          </a:prstGeom>
        </p:spPr>
        <p:txBody>
          <a:bodyPr wrap="none">
            <a:spAutoFit/>
          </a:bodyPr>
          <a:lstStyle/>
          <a:p>
            <a:r>
              <a:rPr lang="en-US" dirty="0"/>
              <a:t>It routes the traffic based on the lowest latency for end users</a:t>
            </a:r>
          </a:p>
        </p:txBody>
      </p:sp>
      <p:pic>
        <p:nvPicPr>
          <p:cNvPr id="8" name="Picture 7">
            <a:extLst>
              <a:ext uri="{FF2B5EF4-FFF2-40B4-BE49-F238E27FC236}">
                <a16:creationId xmlns:a16="http://schemas.microsoft.com/office/drawing/2014/main" id="{3B1CA0D0-0A9A-4884-A035-9986DDC0E321}"/>
              </a:ext>
            </a:extLst>
          </p:cNvPr>
          <p:cNvPicPr>
            <a:picLocks noChangeAspect="1"/>
          </p:cNvPicPr>
          <p:nvPr/>
        </p:nvPicPr>
        <p:blipFill>
          <a:blip r:embed="rId2"/>
          <a:stretch>
            <a:fillRect/>
          </a:stretch>
        </p:blipFill>
        <p:spPr>
          <a:xfrm>
            <a:off x="635881" y="2898260"/>
            <a:ext cx="11262205" cy="2987832"/>
          </a:xfrm>
          <a:prstGeom prst="rect">
            <a:avLst/>
          </a:prstGeom>
        </p:spPr>
      </p:pic>
    </p:spTree>
    <p:extLst>
      <p:ext uri="{BB962C8B-B14F-4D97-AF65-F5344CB8AC3E}">
        <p14:creationId xmlns:p14="http://schemas.microsoft.com/office/powerpoint/2010/main" val="1130123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Route 53</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30887"/>
          </a:xfrm>
          <a:prstGeom prst="rect">
            <a:avLst/>
          </a:prstGeom>
        </p:spPr>
        <p:txBody>
          <a:bodyPr wrap="square">
            <a:spAutoFit/>
          </a:bodyPr>
          <a:lstStyle/>
          <a:p>
            <a:r>
              <a:rPr lang="en-US" sz="2200" dirty="0"/>
              <a:t>Latency routing policies</a:t>
            </a:r>
          </a:p>
        </p:txBody>
      </p:sp>
      <p:pic>
        <p:nvPicPr>
          <p:cNvPr id="6" name="Picture 5">
            <a:extLst>
              <a:ext uri="{FF2B5EF4-FFF2-40B4-BE49-F238E27FC236}">
                <a16:creationId xmlns:a16="http://schemas.microsoft.com/office/drawing/2014/main" id="{0887828F-D49D-481A-B32B-071E61FFD46B}"/>
              </a:ext>
            </a:extLst>
          </p:cNvPr>
          <p:cNvPicPr>
            <a:picLocks noChangeAspect="1"/>
          </p:cNvPicPr>
          <p:nvPr/>
        </p:nvPicPr>
        <p:blipFill>
          <a:blip r:embed="rId2"/>
          <a:stretch>
            <a:fillRect/>
          </a:stretch>
        </p:blipFill>
        <p:spPr>
          <a:xfrm>
            <a:off x="446399" y="3306128"/>
            <a:ext cx="7496786" cy="3232895"/>
          </a:xfrm>
          <a:prstGeom prst="rect">
            <a:avLst/>
          </a:prstGeom>
        </p:spPr>
      </p:pic>
      <p:pic>
        <p:nvPicPr>
          <p:cNvPr id="9" name="Picture 8">
            <a:extLst>
              <a:ext uri="{FF2B5EF4-FFF2-40B4-BE49-F238E27FC236}">
                <a16:creationId xmlns:a16="http://schemas.microsoft.com/office/drawing/2014/main" id="{F7251E3B-AF2B-4CF5-BC97-0D1BB822BD34}"/>
              </a:ext>
            </a:extLst>
          </p:cNvPr>
          <p:cNvPicPr>
            <a:picLocks noChangeAspect="1"/>
          </p:cNvPicPr>
          <p:nvPr/>
        </p:nvPicPr>
        <p:blipFill>
          <a:blip r:embed="rId3"/>
          <a:stretch>
            <a:fillRect/>
          </a:stretch>
        </p:blipFill>
        <p:spPr>
          <a:xfrm>
            <a:off x="8225391" y="2299829"/>
            <a:ext cx="3524250" cy="4239194"/>
          </a:xfrm>
          <a:prstGeom prst="rect">
            <a:avLst/>
          </a:prstGeom>
        </p:spPr>
      </p:pic>
      <p:sp>
        <p:nvSpPr>
          <p:cNvPr id="3" name="Rectangle 2">
            <a:extLst>
              <a:ext uri="{FF2B5EF4-FFF2-40B4-BE49-F238E27FC236}">
                <a16:creationId xmlns:a16="http://schemas.microsoft.com/office/drawing/2014/main" id="{9B602F35-D091-4ABB-AFFC-3A051F094806}"/>
              </a:ext>
            </a:extLst>
          </p:cNvPr>
          <p:cNvSpPr/>
          <p:nvPr/>
        </p:nvSpPr>
        <p:spPr>
          <a:xfrm>
            <a:off x="680315" y="2594362"/>
            <a:ext cx="7262870" cy="646331"/>
          </a:xfrm>
          <a:prstGeom prst="rect">
            <a:avLst/>
          </a:prstGeom>
        </p:spPr>
        <p:txBody>
          <a:bodyPr wrap="square">
            <a:spAutoFit/>
          </a:bodyPr>
          <a:lstStyle/>
          <a:p>
            <a:r>
              <a:rPr lang="en-US" dirty="0"/>
              <a:t>Based on the latency for an end user traffic would be routed to that region.</a:t>
            </a:r>
          </a:p>
        </p:txBody>
      </p:sp>
    </p:spTree>
    <p:extLst>
      <p:ext uri="{BB962C8B-B14F-4D97-AF65-F5344CB8AC3E}">
        <p14:creationId xmlns:p14="http://schemas.microsoft.com/office/powerpoint/2010/main" val="4170352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Route 53</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30887"/>
          </a:xfrm>
          <a:prstGeom prst="rect">
            <a:avLst/>
          </a:prstGeom>
        </p:spPr>
        <p:txBody>
          <a:bodyPr wrap="square">
            <a:spAutoFit/>
          </a:bodyPr>
          <a:lstStyle/>
          <a:p>
            <a:r>
              <a:rPr lang="en-US" sz="2200" dirty="0"/>
              <a:t>Failover routing policy</a:t>
            </a:r>
          </a:p>
        </p:txBody>
      </p:sp>
      <p:pic>
        <p:nvPicPr>
          <p:cNvPr id="11" name="Picture 10">
            <a:extLst>
              <a:ext uri="{FF2B5EF4-FFF2-40B4-BE49-F238E27FC236}">
                <a16:creationId xmlns:a16="http://schemas.microsoft.com/office/drawing/2014/main" id="{B7296C2A-439D-4FE7-BDDC-89601418F145}"/>
              </a:ext>
            </a:extLst>
          </p:cNvPr>
          <p:cNvPicPr>
            <a:picLocks noChangeAspect="1"/>
          </p:cNvPicPr>
          <p:nvPr/>
        </p:nvPicPr>
        <p:blipFill>
          <a:blip r:embed="rId2"/>
          <a:stretch>
            <a:fillRect/>
          </a:stretch>
        </p:blipFill>
        <p:spPr>
          <a:xfrm>
            <a:off x="881491" y="2613989"/>
            <a:ext cx="10815415" cy="1766624"/>
          </a:xfrm>
          <a:prstGeom prst="rect">
            <a:avLst/>
          </a:prstGeom>
        </p:spPr>
      </p:pic>
      <p:pic>
        <p:nvPicPr>
          <p:cNvPr id="13" name="Picture 12">
            <a:extLst>
              <a:ext uri="{FF2B5EF4-FFF2-40B4-BE49-F238E27FC236}">
                <a16:creationId xmlns:a16="http://schemas.microsoft.com/office/drawing/2014/main" id="{141C2428-0C16-4126-A855-2BED296FA512}"/>
              </a:ext>
            </a:extLst>
          </p:cNvPr>
          <p:cNvPicPr>
            <a:picLocks noChangeAspect="1"/>
          </p:cNvPicPr>
          <p:nvPr/>
        </p:nvPicPr>
        <p:blipFill>
          <a:blip r:embed="rId3"/>
          <a:stretch>
            <a:fillRect/>
          </a:stretch>
        </p:blipFill>
        <p:spPr>
          <a:xfrm>
            <a:off x="881492" y="4625164"/>
            <a:ext cx="10815415" cy="1913860"/>
          </a:xfrm>
          <a:prstGeom prst="rect">
            <a:avLst/>
          </a:prstGeom>
        </p:spPr>
      </p:pic>
    </p:spTree>
    <p:extLst>
      <p:ext uri="{BB962C8B-B14F-4D97-AF65-F5344CB8AC3E}">
        <p14:creationId xmlns:p14="http://schemas.microsoft.com/office/powerpoint/2010/main" val="2119900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Route 53</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30887"/>
          </a:xfrm>
          <a:prstGeom prst="rect">
            <a:avLst/>
          </a:prstGeom>
        </p:spPr>
        <p:txBody>
          <a:bodyPr wrap="square">
            <a:spAutoFit/>
          </a:bodyPr>
          <a:lstStyle/>
          <a:p>
            <a:r>
              <a:rPr lang="en-US" sz="2200" dirty="0"/>
              <a:t>Failover routing policy</a:t>
            </a:r>
          </a:p>
        </p:txBody>
      </p:sp>
      <p:pic>
        <p:nvPicPr>
          <p:cNvPr id="4" name="Picture 3">
            <a:extLst>
              <a:ext uri="{FF2B5EF4-FFF2-40B4-BE49-F238E27FC236}">
                <a16:creationId xmlns:a16="http://schemas.microsoft.com/office/drawing/2014/main" id="{C357A259-E8FC-4371-95D6-DECF01AC376E}"/>
              </a:ext>
            </a:extLst>
          </p:cNvPr>
          <p:cNvPicPr>
            <a:picLocks noChangeAspect="1"/>
          </p:cNvPicPr>
          <p:nvPr/>
        </p:nvPicPr>
        <p:blipFill>
          <a:blip r:embed="rId2"/>
          <a:stretch>
            <a:fillRect/>
          </a:stretch>
        </p:blipFill>
        <p:spPr>
          <a:xfrm>
            <a:off x="781793" y="3309619"/>
            <a:ext cx="10647953" cy="3153075"/>
          </a:xfrm>
          <a:prstGeom prst="rect">
            <a:avLst/>
          </a:prstGeom>
        </p:spPr>
      </p:pic>
      <p:sp>
        <p:nvSpPr>
          <p:cNvPr id="6" name="Rectangle 5">
            <a:extLst>
              <a:ext uri="{FF2B5EF4-FFF2-40B4-BE49-F238E27FC236}">
                <a16:creationId xmlns:a16="http://schemas.microsoft.com/office/drawing/2014/main" id="{C3724026-CE7B-4FA3-BF47-18B74652120A}"/>
              </a:ext>
            </a:extLst>
          </p:cNvPr>
          <p:cNvSpPr/>
          <p:nvPr/>
        </p:nvSpPr>
        <p:spPr>
          <a:xfrm>
            <a:off x="980985" y="2528928"/>
            <a:ext cx="10448761" cy="671472"/>
          </a:xfrm>
          <a:prstGeom prst="rect">
            <a:avLst/>
          </a:prstGeom>
        </p:spPr>
        <p:txBody>
          <a:bodyPr wrap="square">
            <a:spAutoFit/>
          </a:bodyPr>
          <a:lstStyle/>
          <a:p>
            <a:r>
              <a:rPr lang="en-US" dirty="0"/>
              <a:t>For Failover we have to configure </a:t>
            </a:r>
            <a:r>
              <a:rPr lang="en-US" dirty="0" err="1"/>
              <a:t>healthchecks</a:t>
            </a:r>
            <a:r>
              <a:rPr lang="en-US" dirty="0"/>
              <a:t> and based on this </a:t>
            </a:r>
            <a:r>
              <a:rPr lang="en-US" dirty="0" err="1"/>
              <a:t>healthcheck</a:t>
            </a:r>
            <a:r>
              <a:rPr lang="en-US" dirty="0"/>
              <a:t> traffic would be routed to the DR site</a:t>
            </a:r>
          </a:p>
        </p:txBody>
      </p:sp>
    </p:spTree>
    <p:extLst>
      <p:ext uri="{BB962C8B-B14F-4D97-AF65-F5344CB8AC3E}">
        <p14:creationId xmlns:p14="http://schemas.microsoft.com/office/powerpoint/2010/main" val="2695952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Route 53</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30887"/>
          </a:xfrm>
          <a:prstGeom prst="rect">
            <a:avLst/>
          </a:prstGeom>
        </p:spPr>
        <p:txBody>
          <a:bodyPr wrap="square">
            <a:spAutoFit/>
          </a:bodyPr>
          <a:lstStyle/>
          <a:p>
            <a:r>
              <a:rPr lang="en-US" sz="2200" dirty="0"/>
              <a:t>Failover routing policy</a:t>
            </a:r>
          </a:p>
        </p:txBody>
      </p:sp>
      <p:sp>
        <p:nvSpPr>
          <p:cNvPr id="6" name="Rectangle 5">
            <a:extLst>
              <a:ext uri="{FF2B5EF4-FFF2-40B4-BE49-F238E27FC236}">
                <a16:creationId xmlns:a16="http://schemas.microsoft.com/office/drawing/2014/main" id="{C3724026-CE7B-4FA3-BF47-18B74652120A}"/>
              </a:ext>
            </a:extLst>
          </p:cNvPr>
          <p:cNvSpPr/>
          <p:nvPr/>
        </p:nvSpPr>
        <p:spPr>
          <a:xfrm>
            <a:off x="980985" y="2528928"/>
            <a:ext cx="10448761" cy="671472"/>
          </a:xfrm>
          <a:prstGeom prst="rect">
            <a:avLst/>
          </a:prstGeom>
        </p:spPr>
        <p:txBody>
          <a:bodyPr wrap="square">
            <a:spAutoFit/>
          </a:bodyPr>
          <a:lstStyle/>
          <a:p>
            <a:r>
              <a:rPr lang="en-US" dirty="0"/>
              <a:t>For Failover we have to configure </a:t>
            </a:r>
            <a:r>
              <a:rPr lang="en-US" dirty="0" err="1"/>
              <a:t>healthchecks</a:t>
            </a:r>
            <a:r>
              <a:rPr lang="en-US" dirty="0"/>
              <a:t> and based on this </a:t>
            </a:r>
            <a:r>
              <a:rPr lang="en-US" dirty="0" err="1"/>
              <a:t>healthcheck</a:t>
            </a:r>
            <a:r>
              <a:rPr lang="en-US" dirty="0"/>
              <a:t> traffic would be routed to the DR site</a:t>
            </a:r>
          </a:p>
        </p:txBody>
      </p:sp>
      <p:pic>
        <p:nvPicPr>
          <p:cNvPr id="13" name="Picture 12">
            <a:extLst>
              <a:ext uri="{FF2B5EF4-FFF2-40B4-BE49-F238E27FC236}">
                <a16:creationId xmlns:a16="http://schemas.microsoft.com/office/drawing/2014/main" id="{FEAC6F5F-1DC5-4D41-833B-5A085D135850}"/>
              </a:ext>
            </a:extLst>
          </p:cNvPr>
          <p:cNvPicPr>
            <a:picLocks noChangeAspect="1"/>
          </p:cNvPicPr>
          <p:nvPr/>
        </p:nvPicPr>
        <p:blipFill>
          <a:blip r:embed="rId2"/>
          <a:stretch>
            <a:fillRect/>
          </a:stretch>
        </p:blipFill>
        <p:spPr>
          <a:xfrm>
            <a:off x="980984" y="3200400"/>
            <a:ext cx="10187759" cy="2623457"/>
          </a:xfrm>
          <a:prstGeom prst="rect">
            <a:avLst/>
          </a:prstGeom>
        </p:spPr>
      </p:pic>
      <p:sp>
        <p:nvSpPr>
          <p:cNvPr id="14" name="Rectangle 13">
            <a:extLst>
              <a:ext uri="{FF2B5EF4-FFF2-40B4-BE49-F238E27FC236}">
                <a16:creationId xmlns:a16="http://schemas.microsoft.com/office/drawing/2014/main" id="{57F6BC12-D6EF-4D49-A690-BB2051F73CA4}"/>
              </a:ext>
            </a:extLst>
          </p:cNvPr>
          <p:cNvSpPr/>
          <p:nvPr/>
        </p:nvSpPr>
        <p:spPr>
          <a:xfrm>
            <a:off x="902759" y="5960699"/>
            <a:ext cx="10831535" cy="652752"/>
          </a:xfrm>
          <a:prstGeom prst="rect">
            <a:avLst/>
          </a:prstGeom>
        </p:spPr>
        <p:txBody>
          <a:bodyPr wrap="square">
            <a:spAutoFit/>
          </a:bodyPr>
          <a:lstStyle/>
          <a:p>
            <a:r>
              <a:rPr lang="en-US" dirty="0"/>
              <a:t>Note :- You cannot associate a health check to check the same domain name as the record which you have configured in the </a:t>
            </a:r>
            <a:r>
              <a:rPr lang="en-US" dirty="0" err="1"/>
              <a:t>healthcheck</a:t>
            </a:r>
            <a:endParaRPr lang="en-US" dirty="0"/>
          </a:p>
        </p:txBody>
      </p:sp>
    </p:spTree>
    <p:extLst>
      <p:ext uri="{BB962C8B-B14F-4D97-AF65-F5344CB8AC3E}">
        <p14:creationId xmlns:p14="http://schemas.microsoft.com/office/powerpoint/2010/main" val="3623676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Route 53</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30887"/>
          </a:xfrm>
          <a:prstGeom prst="rect">
            <a:avLst/>
          </a:prstGeom>
        </p:spPr>
        <p:txBody>
          <a:bodyPr wrap="square">
            <a:spAutoFit/>
          </a:bodyPr>
          <a:lstStyle/>
          <a:p>
            <a:r>
              <a:rPr lang="en-US" sz="2200" dirty="0"/>
              <a:t>Failover routing policy</a:t>
            </a:r>
          </a:p>
        </p:txBody>
      </p:sp>
      <p:sp>
        <p:nvSpPr>
          <p:cNvPr id="6" name="Rectangle 5">
            <a:extLst>
              <a:ext uri="{FF2B5EF4-FFF2-40B4-BE49-F238E27FC236}">
                <a16:creationId xmlns:a16="http://schemas.microsoft.com/office/drawing/2014/main" id="{C3724026-CE7B-4FA3-BF47-18B74652120A}"/>
              </a:ext>
            </a:extLst>
          </p:cNvPr>
          <p:cNvSpPr/>
          <p:nvPr/>
        </p:nvSpPr>
        <p:spPr>
          <a:xfrm>
            <a:off x="980985" y="2528928"/>
            <a:ext cx="10448761" cy="369332"/>
          </a:xfrm>
          <a:prstGeom prst="rect">
            <a:avLst/>
          </a:prstGeom>
        </p:spPr>
        <p:txBody>
          <a:bodyPr wrap="square">
            <a:spAutoFit/>
          </a:bodyPr>
          <a:lstStyle/>
          <a:p>
            <a:r>
              <a:rPr lang="en-US" dirty="0"/>
              <a:t>You can configure alarms in order to send notification in case the health check fails</a:t>
            </a:r>
          </a:p>
        </p:txBody>
      </p:sp>
      <p:pic>
        <p:nvPicPr>
          <p:cNvPr id="4" name="Picture 3">
            <a:extLst>
              <a:ext uri="{FF2B5EF4-FFF2-40B4-BE49-F238E27FC236}">
                <a16:creationId xmlns:a16="http://schemas.microsoft.com/office/drawing/2014/main" id="{5DE5FA65-3BA0-485B-AB44-851F57D6AD75}"/>
              </a:ext>
            </a:extLst>
          </p:cNvPr>
          <p:cNvPicPr>
            <a:picLocks noChangeAspect="1"/>
          </p:cNvPicPr>
          <p:nvPr/>
        </p:nvPicPr>
        <p:blipFill>
          <a:blip r:embed="rId2"/>
          <a:stretch>
            <a:fillRect/>
          </a:stretch>
        </p:blipFill>
        <p:spPr>
          <a:xfrm>
            <a:off x="1488558" y="3072809"/>
            <a:ext cx="8155172" cy="3401200"/>
          </a:xfrm>
          <a:prstGeom prst="rect">
            <a:avLst/>
          </a:prstGeom>
        </p:spPr>
      </p:pic>
    </p:spTree>
    <p:extLst>
      <p:ext uri="{BB962C8B-B14F-4D97-AF65-F5344CB8AC3E}">
        <p14:creationId xmlns:p14="http://schemas.microsoft.com/office/powerpoint/2010/main" val="1910985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Route 53</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30887"/>
          </a:xfrm>
          <a:prstGeom prst="rect">
            <a:avLst/>
          </a:prstGeom>
        </p:spPr>
        <p:txBody>
          <a:bodyPr wrap="square">
            <a:spAutoFit/>
          </a:bodyPr>
          <a:lstStyle/>
          <a:p>
            <a:r>
              <a:rPr lang="en-US" sz="2200" dirty="0"/>
              <a:t>Geo-location routing</a:t>
            </a:r>
          </a:p>
        </p:txBody>
      </p:sp>
      <p:pic>
        <p:nvPicPr>
          <p:cNvPr id="7" name="Picture 6">
            <a:extLst>
              <a:ext uri="{FF2B5EF4-FFF2-40B4-BE49-F238E27FC236}">
                <a16:creationId xmlns:a16="http://schemas.microsoft.com/office/drawing/2014/main" id="{F6E98D28-1028-4A44-A8CB-A7827D9BF694}"/>
              </a:ext>
            </a:extLst>
          </p:cNvPr>
          <p:cNvPicPr>
            <a:picLocks noChangeAspect="1"/>
          </p:cNvPicPr>
          <p:nvPr/>
        </p:nvPicPr>
        <p:blipFill>
          <a:blip r:embed="rId2"/>
          <a:stretch>
            <a:fillRect/>
          </a:stretch>
        </p:blipFill>
        <p:spPr>
          <a:xfrm>
            <a:off x="680315" y="2562337"/>
            <a:ext cx="10706058" cy="1672872"/>
          </a:xfrm>
          <a:prstGeom prst="rect">
            <a:avLst/>
          </a:prstGeom>
        </p:spPr>
      </p:pic>
      <p:pic>
        <p:nvPicPr>
          <p:cNvPr id="9" name="Picture 8">
            <a:extLst>
              <a:ext uri="{FF2B5EF4-FFF2-40B4-BE49-F238E27FC236}">
                <a16:creationId xmlns:a16="http://schemas.microsoft.com/office/drawing/2014/main" id="{533F586C-31EE-444D-B7EE-8FD72A55D8E8}"/>
              </a:ext>
            </a:extLst>
          </p:cNvPr>
          <p:cNvPicPr>
            <a:picLocks noChangeAspect="1"/>
          </p:cNvPicPr>
          <p:nvPr/>
        </p:nvPicPr>
        <p:blipFill>
          <a:blip r:embed="rId3"/>
          <a:stretch>
            <a:fillRect/>
          </a:stretch>
        </p:blipFill>
        <p:spPr>
          <a:xfrm>
            <a:off x="680314" y="4476307"/>
            <a:ext cx="10706059" cy="2015644"/>
          </a:xfrm>
          <a:prstGeom prst="rect">
            <a:avLst/>
          </a:prstGeom>
        </p:spPr>
      </p:pic>
    </p:spTree>
    <p:extLst>
      <p:ext uri="{BB962C8B-B14F-4D97-AF65-F5344CB8AC3E}">
        <p14:creationId xmlns:p14="http://schemas.microsoft.com/office/powerpoint/2010/main" val="3857870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99149-6F51-4BD4-9884-41459C8447B4}"/>
              </a:ext>
            </a:extLst>
          </p:cNvPr>
          <p:cNvSpPr>
            <a:spLocks noGrp="1"/>
          </p:cNvSpPr>
          <p:nvPr>
            <p:ph type="title"/>
          </p:nvPr>
        </p:nvSpPr>
        <p:spPr/>
        <p:txBody>
          <a:bodyPr/>
          <a:lstStyle/>
          <a:p>
            <a:r>
              <a:rPr lang="en-US" dirty="0" err="1"/>
              <a:t>Autoscaling</a:t>
            </a:r>
            <a:r>
              <a:rPr lang="en-US" dirty="0"/>
              <a:t> Groups</a:t>
            </a:r>
            <a:br>
              <a:rPr lang="en-US" dirty="0"/>
            </a:br>
            <a:endParaRPr lang="en-US" dirty="0"/>
          </a:p>
        </p:txBody>
      </p:sp>
      <p:sp>
        <p:nvSpPr>
          <p:cNvPr id="4" name="Rectangle 3">
            <a:extLst>
              <a:ext uri="{FF2B5EF4-FFF2-40B4-BE49-F238E27FC236}">
                <a16:creationId xmlns:a16="http://schemas.microsoft.com/office/drawing/2014/main" id="{425C07F7-E0FE-412C-922F-8460A3BA7675}"/>
              </a:ext>
            </a:extLst>
          </p:cNvPr>
          <p:cNvSpPr/>
          <p:nvPr/>
        </p:nvSpPr>
        <p:spPr>
          <a:xfrm>
            <a:off x="680320" y="2021314"/>
            <a:ext cx="9920339" cy="369332"/>
          </a:xfrm>
          <a:prstGeom prst="rect">
            <a:avLst/>
          </a:prstGeom>
        </p:spPr>
        <p:txBody>
          <a:bodyPr wrap="square">
            <a:spAutoFit/>
          </a:bodyPr>
          <a:lstStyle/>
          <a:p>
            <a:r>
              <a:rPr lang="en-US" dirty="0"/>
              <a:t>Once the launch configuration is done it will take us to the auto-scaling option</a:t>
            </a:r>
          </a:p>
        </p:txBody>
      </p:sp>
      <p:pic>
        <p:nvPicPr>
          <p:cNvPr id="5" name="Picture 4">
            <a:extLst>
              <a:ext uri="{FF2B5EF4-FFF2-40B4-BE49-F238E27FC236}">
                <a16:creationId xmlns:a16="http://schemas.microsoft.com/office/drawing/2014/main" id="{BF7EF678-7311-48DB-B07B-7FA501FB47D0}"/>
              </a:ext>
            </a:extLst>
          </p:cNvPr>
          <p:cNvPicPr>
            <a:picLocks noChangeAspect="1"/>
          </p:cNvPicPr>
          <p:nvPr/>
        </p:nvPicPr>
        <p:blipFill>
          <a:blip r:embed="rId2"/>
          <a:stretch>
            <a:fillRect/>
          </a:stretch>
        </p:blipFill>
        <p:spPr>
          <a:xfrm>
            <a:off x="834642" y="2577794"/>
            <a:ext cx="5279079" cy="3929332"/>
          </a:xfrm>
          <a:prstGeom prst="rect">
            <a:avLst/>
          </a:prstGeom>
        </p:spPr>
      </p:pic>
      <p:sp>
        <p:nvSpPr>
          <p:cNvPr id="6" name="Rectangle 5">
            <a:extLst>
              <a:ext uri="{FF2B5EF4-FFF2-40B4-BE49-F238E27FC236}">
                <a16:creationId xmlns:a16="http://schemas.microsoft.com/office/drawing/2014/main" id="{55F2E8F9-5474-4D34-BAB5-D2BFBEA94D20}"/>
              </a:ext>
            </a:extLst>
          </p:cNvPr>
          <p:cNvSpPr/>
          <p:nvPr/>
        </p:nvSpPr>
        <p:spPr>
          <a:xfrm>
            <a:off x="6096000" y="2577794"/>
            <a:ext cx="6096000" cy="646331"/>
          </a:xfrm>
          <a:prstGeom prst="rect">
            <a:avLst/>
          </a:prstGeom>
        </p:spPr>
        <p:txBody>
          <a:bodyPr>
            <a:spAutoFit/>
          </a:bodyPr>
          <a:lstStyle/>
          <a:p>
            <a:r>
              <a:rPr lang="en-US" dirty="0"/>
              <a:t>Group-size :- is the number of instance this </a:t>
            </a:r>
            <a:r>
              <a:rPr lang="en-US" dirty="0" err="1"/>
              <a:t>autoscaling</a:t>
            </a:r>
            <a:r>
              <a:rPr lang="en-US" dirty="0"/>
              <a:t> group would start with</a:t>
            </a:r>
          </a:p>
        </p:txBody>
      </p:sp>
      <p:sp>
        <p:nvSpPr>
          <p:cNvPr id="7" name="Rectangle 6">
            <a:extLst>
              <a:ext uri="{FF2B5EF4-FFF2-40B4-BE49-F238E27FC236}">
                <a16:creationId xmlns:a16="http://schemas.microsoft.com/office/drawing/2014/main" id="{380B40A9-9D86-45B9-B05E-43EE8BB03DCC}"/>
              </a:ext>
            </a:extLst>
          </p:cNvPr>
          <p:cNvSpPr/>
          <p:nvPr/>
        </p:nvSpPr>
        <p:spPr>
          <a:xfrm>
            <a:off x="6113721" y="3226607"/>
            <a:ext cx="4677947" cy="369332"/>
          </a:xfrm>
          <a:prstGeom prst="rect">
            <a:avLst/>
          </a:prstGeom>
        </p:spPr>
        <p:txBody>
          <a:bodyPr wrap="none">
            <a:spAutoFit/>
          </a:bodyPr>
          <a:lstStyle/>
          <a:p>
            <a:r>
              <a:rPr lang="en-US" dirty="0"/>
              <a:t>Then select the VPC and then select the AZ</a:t>
            </a:r>
          </a:p>
        </p:txBody>
      </p:sp>
      <p:sp>
        <p:nvSpPr>
          <p:cNvPr id="8" name="Rectangle 7">
            <a:extLst>
              <a:ext uri="{FF2B5EF4-FFF2-40B4-BE49-F238E27FC236}">
                <a16:creationId xmlns:a16="http://schemas.microsoft.com/office/drawing/2014/main" id="{04B1D20B-108F-484B-9D5D-4335FA72ADA6}"/>
              </a:ext>
            </a:extLst>
          </p:cNvPr>
          <p:cNvSpPr/>
          <p:nvPr/>
        </p:nvSpPr>
        <p:spPr>
          <a:xfrm>
            <a:off x="6096000" y="3577134"/>
            <a:ext cx="5088252" cy="369332"/>
          </a:xfrm>
          <a:prstGeom prst="rect">
            <a:avLst/>
          </a:prstGeom>
        </p:spPr>
        <p:txBody>
          <a:bodyPr wrap="none">
            <a:spAutoFit/>
          </a:bodyPr>
          <a:lstStyle/>
          <a:p>
            <a:r>
              <a:rPr lang="en-US" dirty="0"/>
              <a:t>1 </a:t>
            </a:r>
            <a:r>
              <a:rPr lang="en-US" dirty="0" err="1"/>
              <a:t>autoscaling</a:t>
            </a:r>
            <a:r>
              <a:rPr lang="en-US" dirty="0"/>
              <a:t> group can span in one region only</a:t>
            </a:r>
          </a:p>
        </p:txBody>
      </p:sp>
      <p:sp>
        <p:nvSpPr>
          <p:cNvPr id="9" name="Rectangle 8">
            <a:extLst>
              <a:ext uri="{FF2B5EF4-FFF2-40B4-BE49-F238E27FC236}">
                <a16:creationId xmlns:a16="http://schemas.microsoft.com/office/drawing/2014/main" id="{9B6751E3-F7A3-45FF-AC00-5FC0D306D2BD}"/>
              </a:ext>
            </a:extLst>
          </p:cNvPr>
          <p:cNvSpPr/>
          <p:nvPr/>
        </p:nvSpPr>
        <p:spPr>
          <a:xfrm>
            <a:off x="6113721" y="3950457"/>
            <a:ext cx="5314275" cy="369332"/>
          </a:xfrm>
          <a:prstGeom prst="rect">
            <a:avLst/>
          </a:prstGeom>
        </p:spPr>
        <p:txBody>
          <a:bodyPr wrap="none">
            <a:spAutoFit/>
          </a:bodyPr>
          <a:lstStyle/>
          <a:p>
            <a:r>
              <a:rPr lang="en-US" dirty="0"/>
              <a:t>It cannot provision the instance in another region</a:t>
            </a:r>
          </a:p>
        </p:txBody>
      </p:sp>
      <p:sp>
        <p:nvSpPr>
          <p:cNvPr id="10" name="Rectangle 9">
            <a:extLst>
              <a:ext uri="{FF2B5EF4-FFF2-40B4-BE49-F238E27FC236}">
                <a16:creationId xmlns:a16="http://schemas.microsoft.com/office/drawing/2014/main" id="{C83E60FE-9581-43A1-83B8-CF1BC2436FE4}"/>
              </a:ext>
            </a:extLst>
          </p:cNvPr>
          <p:cNvSpPr/>
          <p:nvPr/>
        </p:nvSpPr>
        <p:spPr>
          <a:xfrm>
            <a:off x="6113721" y="4309264"/>
            <a:ext cx="6096000" cy="646331"/>
          </a:xfrm>
          <a:prstGeom prst="rect">
            <a:avLst/>
          </a:prstGeom>
        </p:spPr>
        <p:txBody>
          <a:bodyPr>
            <a:spAutoFit/>
          </a:bodyPr>
          <a:lstStyle/>
          <a:p>
            <a:r>
              <a:rPr lang="en-US" dirty="0"/>
              <a:t>You can use route 53 and configure failover routing policy in case the entire region is down.</a:t>
            </a:r>
          </a:p>
        </p:txBody>
      </p:sp>
      <p:pic>
        <p:nvPicPr>
          <p:cNvPr id="11" name="Picture 10">
            <a:extLst>
              <a:ext uri="{FF2B5EF4-FFF2-40B4-BE49-F238E27FC236}">
                <a16:creationId xmlns:a16="http://schemas.microsoft.com/office/drawing/2014/main" id="{68AEC0D3-9541-46A4-87B6-4C212280F35E}"/>
              </a:ext>
            </a:extLst>
          </p:cNvPr>
          <p:cNvPicPr>
            <a:picLocks noChangeAspect="1"/>
          </p:cNvPicPr>
          <p:nvPr/>
        </p:nvPicPr>
        <p:blipFill>
          <a:blip r:embed="rId3"/>
          <a:stretch>
            <a:fillRect/>
          </a:stretch>
        </p:blipFill>
        <p:spPr>
          <a:xfrm>
            <a:off x="6251944" y="4955595"/>
            <a:ext cx="5727946" cy="1551531"/>
          </a:xfrm>
          <a:prstGeom prst="rect">
            <a:avLst/>
          </a:prstGeom>
        </p:spPr>
      </p:pic>
    </p:spTree>
    <p:extLst>
      <p:ext uri="{BB962C8B-B14F-4D97-AF65-F5344CB8AC3E}">
        <p14:creationId xmlns:p14="http://schemas.microsoft.com/office/powerpoint/2010/main" val="3854506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Route 53</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30887"/>
          </a:xfrm>
          <a:prstGeom prst="rect">
            <a:avLst/>
          </a:prstGeom>
        </p:spPr>
        <p:txBody>
          <a:bodyPr wrap="square">
            <a:spAutoFit/>
          </a:bodyPr>
          <a:lstStyle/>
          <a:p>
            <a:r>
              <a:rPr lang="en-US" sz="2200" dirty="0"/>
              <a:t>Geo-location routing</a:t>
            </a:r>
          </a:p>
        </p:txBody>
      </p:sp>
      <p:pic>
        <p:nvPicPr>
          <p:cNvPr id="4" name="Picture 3">
            <a:extLst>
              <a:ext uri="{FF2B5EF4-FFF2-40B4-BE49-F238E27FC236}">
                <a16:creationId xmlns:a16="http://schemas.microsoft.com/office/drawing/2014/main" id="{82C06C68-57FA-4160-BD3A-128161D58D05}"/>
              </a:ext>
            </a:extLst>
          </p:cNvPr>
          <p:cNvPicPr>
            <a:picLocks noChangeAspect="1"/>
          </p:cNvPicPr>
          <p:nvPr/>
        </p:nvPicPr>
        <p:blipFill>
          <a:blip r:embed="rId2"/>
          <a:stretch>
            <a:fillRect/>
          </a:stretch>
        </p:blipFill>
        <p:spPr>
          <a:xfrm>
            <a:off x="1265275" y="2643946"/>
            <a:ext cx="9239693" cy="3963453"/>
          </a:xfrm>
          <a:prstGeom prst="rect">
            <a:avLst/>
          </a:prstGeom>
        </p:spPr>
      </p:pic>
    </p:spTree>
    <p:extLst>
      <p:ext uri="{BB962C8B-B14F-4D97-AF65-F5344CB8AC3E}">
        <p14:creationId xmlns:p14="http://schemas.microsoft.com/office/powerpoint/2010/main" val="621535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30887"/>
          </a:xfrm>
          <a:prstGeom prst="rect">
            <a:avLst/>
          </a:prstGeom>
        </p:spPr>
        <p:txBody>
          <a:bodyPr wrap="square">
            <a:spAutoFit/>
          </a:bodyPr>
          <a:lstStyle/>
          <a:p>
            <a:r>
              <a:rPr lang="en-US" sz="2200" dirty="0"/>
              <a:t>RDS </a:t>
            </a:r>
            <a:r>
              <a:rPr lang="en-US" sz="2200" dirty="0">
                <a:sym typeface="Wingdings" panose="05000000000000000000" pitchFamily="2" charset="2"/>
              </a:rPr>
              <a:t> Relational Database services</a:t>
            </a:r>
            <a:endParaRPr lang="en-US" sz="2200" dirty="0"/>
          </a:p>
        </p:txBody>
      </p:sp>
      <p:sp>
        <p:nvSpPr>
          <p:cNvPr id="3" name="Rectangle 2">
            <a:extLst>
              <a:ext uri="{FF2B5EF4-FFF2-40B4-BE49-F238E27FC236}">
                <a16:creationId xmlns:a16="http://schemas.microsoft.com/office/drawing/2014/main" id="{9CFB1203-522F-4085-9B72-44F6E230BA83}"/>
              </a:ext>
            </a:extLst>
          </p:cNvPr>
          <p:cNvSpPr/>
          <p:nvPr/>
        </p:nvSpPr>
        <p:spPr>
          <a:xfrm>
            <a:off x="1065591" y="2528928"/>
            <a:ext cx="4421660" cy="369332"/>
          </a:xfrm>
          <a:prstGeom prst="rect">
            <a:avLst/>
          </a:prstGeom>
        </p:spPr>
        <p:txBody>
          <a:bodyPr wrap="none">
            <a:spAutoFit/>
          </a:bodyPr>
          <a:lstStyle/>
          <a:p>
            <a:r>
              <a:rPr lang="en-US" dirty="0"/>
              <a:t>Relational Database is like a spreadsheet</a:t>
            </a:r>
          </a:p>
        </p:txBody>
      </p:sp>
      <p:sp>
        <p:nvSpPr>
          <p:cNvPr id="6" name="Rectangle 5">
            <a:extLst>
              <a:ext uri="{FF2B5EF4-FFF2-40B4-BE49-F238E27FC236}">
                <a16:creationId xmlns:a16="http://schemas.microsoft.com/office/drawing/2014/main" id="{2D441E31-0B17-4549-B318-ACF1192CD4D8}"/>
              </a:ext>
            </a:extLst>
          </p:cNvPr>
          <p:cNvSpPr/>
          <p:nvPr/>
        </p:nvSpPr>
        <p:spPr>
          <a:xfrm>
            <a:off x="1065590" y="2898260"/>
            <a:ext cx="8769525" cy="369332"/>
          </a:xfrm>
          <a:prstGeom prst="rect">
            <a:avLst/>
          </a:prstGeom>
        </p:spPr>
        <p:txBody>
          <a:bodyPr wrap="square">
            <a:spAutoFit/>
          </a:bodyPr>
          <a:lstStyle/>
          <a:p>
            <a:r>
              <a:rPr lang="en-US" dirty="0"/>
              <a:t>Name of the spreadsheet is like the name of the database</a:t>
            </a:r>
          </a:p>
        </p:txBody>
      </p:sp>
      <p:sp>
        <p:nvSpPr>
          <p:cNvPr id="7" name="Rectangle 6">
            <a:extLst>
              <a:ext uri="{FF2B5EF4-FFF2-40B4-BE49-F238E27FC236}">
                <a16:creationId xmlns:a16="http://schemas.microsoft.com/office/drawing/2014/main" id="{9CC7CA30-21E6-460D-AF16-3E2D2E52452F}"/>
              </a:ext>
            </a:extLst>
          </p:cNvPr>
          <p:cNvSpPr/>
          <p:nvPr/>
        </p:nvSpPr>
        <p:spPr>
          <a:xfrm>
            <a:off x="1065589" y="3267592"/>
            <a:ext cx="5392951" cy="369332"/>
          </a:xfrm>
          <a:prstGeom prst="rect">
            <a:avLst/>
          </a:prstGeom>
        </p:spPr>
        <p:txBody>
          <a:bodyPr wrap="none">
            <a:spAutoFit/>
          </a:bodyPr>
          <a:lstStyle/>
          <a:p>
            <a:r>
              <a:rPr lang="en-US" dirty="0"/>
              <a:t>Tables can be related to the number of workbooks</a:t>
            </a:r>
          </a:p>
        </p:txBody>
      </p:sp>
      <p:sp>
        <p:nvSpPr>
          <p:cNvPr id="8" name="Rectangle 7">
            <a:extLst>
              <a:ext uri="{FF2B5EF4-FFF2-40B4-BE49-F238E27FC236}">
                <a16:creationId xmlns:a16="http://schemas.microsoft.com/office/drawing/2014/main" id="{33D11DA0-93C0-4EEF-A220-7076AFDD20DC}"/>
              </a:ext>
            </a:extLst>
          </p:cNvPr>
          <p:cNvSpPr/>
          <p:nvPr/>
        </p:nvSpPr>
        <p:spPr>
          <a:xfrm>
            <a:off x="1065589" y="3636924"/>
            <a:ext cx="8769526" cy="369332"/>
          </a:xfrm>
          <a:prstGeom prst="rect">
            <a:avLst/>
          </a:prstGeom>
        </p:spPr>
        <p:txBody>
          <a:bodyPr wrap="square">
            <a:spAutoFit/>
          </a:bodyPr>
          <a:lstStyle/>
          <a:p>
            <a:r>
              <a:rPr lang="en-US" dirty="0"/>
              <a:t>Inside your tables/workbooks you have your rows and columns</a:t>
            </a:r>
          </a:p>
        </p:txBody>
      </p:sp>
      <p:pic>
        <p:nvPicPr>
          <p:cNvPr id="10" name="Picture 9">
            <a:extLst>
              <a:ext uri="{FF2B5EF4-FFF2-40B4-BE49-F238E27FC236}">
                <a16:creationId xmlns:a16="http://schemas.microsoft.com/office/drawing/2014/main" id="{5D6CEF6F-B25D-4710-A247-AA87AED9EA43}"/>
              </a:ext>
            </a:extLst>
          </p:cNvPr>
          <p:cNvPicPr>
            <a:picLocks noChangeAspect="1"/>
          </p:cNvPicPr>
          <p:nvPr/>
        </p:nvPicPr>
        <p:blipFill>
          <a:blip r:embed="rId2"/>
          <a:stretch>
            <a:fillRect/>
          </a:stretch>
        </p:blipFill>
        <p:spPr>
          <a:xfrm>
            <a:off x="592434" y="4114801"/>
            <a:ext cx="11177810" cy="2450250"/>
          </a:xfrm>
          <a:prstGeom prst="rect">
            <a:avLst/>
          </a:prstGeom>
        </p:spPr>
      </p:pic>
    </p:spTree>
    <p:extLst>
      <p:ext uri="{BB962C8B-B14F-4D97-AF65-F5344CB8AC3E}">
        <p14:creationId xmlns:p14="http://schemas.microsoft.com/office/powerpoint/2010/main" val="1396274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30887"/>
          </a:xfrm>
          <a:prstGeom prst="rect">
            <a:avLst/>
          </a:prstGeom>
        </p:spPr>
        <p:txBody>
          <a:bodyPr wrap="square">
            <a:spAutoFit/>
          </a:bodyPr>
          <a:lstStyle/>
          <a:p>
            <a:r>
              <a:rPr lang="en-US" sz="2200" dirty="0"/>
              <a:t>RDS </a:t>
            </a:r>
            <a:r>
              <a:rPr lang="en-US" sz="2200" dirty="0">
                <a:sym typeface="Wingdings" panose="05000000000000000000" pitchFamily="2" charset="2"/>
              </a:rPr>
              <a:t> Relational Database services</a:t>
            </a:r>
            <a:endParaRPr lang="en-US" sz="2200" dirty="0"/>
          </a:p>
        </p:txBody>
      </p:sp>
      <p:sp>
        <p:nvSpPr>
          <p:cNvPr id="3" name="Rectangle 2">
            <a:extLst>
              <a:ext uri="{FF2B5EF4-FFF2-40B4-BE49-F238E27FC236}">
                <a16:creationId xmlns:a16="http://schemas.microsoft.com/office/drawing/2014/main" id="{9CFB1203-522F-4085-9B72-44F6E230BA83}"/>
              </a:ext>
            </a:extLst>
          </p:cNvPr>
          <p:cNvSpPr/>
          <p:nvPr/>
        </p:nvSpPr>
        <p:spPr>
          <a:xfrm>
            <a:off x="1065591" y="2528928"/>
            <a:ext cx="3445174" cy="369332"/>
          </a:xfrm>
          <a:prstGeom prst="rect">
            <a:avLst/>
          </a:prstGeom>
        </p:spPr>
        <p:txBody>
          <a:bodyPr wrap="none">
            <a:spAutoFit/>
          </a:bodyPr>
          <a:lstStyle/>
          <a:p>
            <a:r>
              <a:rPr lang="en-US" dirty="0"/>
              <a:t>Each row is essentially a record</a:t>
            </a:r>
          </a:p>
        </p:txBody>
      </p:sp>
      <p:sp>
        <p:nvSpPr>
          <p:cNvPr id="6" name="Rectangle 5">
            <a:extLst>
              <a:ext uri="{FF2B5EF4-FFF2-40B4-BE49-F238E27FC236}">
                <a16:creationId xmlns:a16="http://schemas.microsoft.com/office/drawing/2014/main" id="{2D441E31-0B17-4549-B318-ACF1192CD4D8}"/>
              </a:ext>
            </a:extLst>
          </p:cNvPr>
          <p:cNvSpPr/>
          <p:nvPr/>
        </p:nvSpPr>
        <p:spPr>
          <a:xfrm>
            <a:off x="1065590" y="2898260"/>
            <a:ext cx="9854047" cy="646331"/>
          </a:xfrm>
          <a:prstGeom prst="rect">
            <a:avLst/>
          </a:prstGeom>
        </p:spPr>
        <p:txBody>
          <a:bodyPr wrap="square">
            <a:spAutoFit/>
          </a:bodyPr>
          <a:lstStyle/>
          <a:p>
            <a:r>
              <a:rPr lang="en-US" dirty="0"/>
              <a:t>Each field contains the same type of data. Id :- will always be a number, First name :- will always be a string</a:t>
            </a:r>
          </a:p>
        </p:txBody>
      </p:sp>
      <p:sp>
        <p:nvSpPr>
          <p:cNvPr id="4" name="Rectangle 3">
            <a:extLst>
              <a:ext uri="{FF2B5EF4-FFF2-40B4-BE49-F238E27FC236}">
                <a16:creationId xmlns:a16="http://schemas.microsoft.com/office/drawing/2014/main" id="{058AA505-68FF-4DF9-A35A-D58A1CBB40C5}"/>
              </a:ext>
            </a:extLst>
          </p:cNvPr>
          <p:cNvSpPr/>
          <p:nvPr/>
        </p:nvSpPr>
        <p:spPr>
          <a:xfrm>
            <a:off x="580522" y="3544591"/>
            <a:ext cx="2656496" cy="430887"/>
          </a:xfrm>
          <a:prstGeom prst="rect">
            <a:avLst/>
          </a:prstGeom>
        </p:spPr>
        <p:txBody>
          <a:bodyPr wrap="none">
            <a:spAutoFit/>
          </a:bodyPr>
          <a:lstStyle/>
          <a:p>
            <a:r>
              <a:rPr lang="en-US" sz="2200" dirty="0"/>
              <a:t>RDS Database types</a:t>
            </a:r>
          </a:p>
        </p:txBody>
      </p:sp>
      <p:sp>
        <p:nvSpPr>
          <p:cNvPr id="9" name="Rectangle 8">
            <a:extLst>
              <a:ext uri="{FF2B5EF4-FFF2-40B4-BE49-F238E27FC236}">
                <a16:creationId xmlns:a16="http://schemas.microsoft.com/office/drawing/2014/main" id="{23CA8E41-9730-4D29-96CD-B6E7336B3DC2}"/>
              </a:ext>
            </a:extLst>
          </p:cNvPr>
          <p:cNvSpPr/>
          <p:nvPr/>
        </p:nvSpPr>
        <p:spPr>
          <a:xfrm>
            <a:off x="1065590" y="3975478"/>
            <a:ext cx="6096000" cy="1754326"/>
          </a:xfrm>
          <a:prstGeom prst="rect">
            <a:avLst/>
          </a:prstGeom>
        </p:spPr>
        <p:txBody>
          <a:bodyPr>
            <a:spAutoFit/>
          </a:bodyPr>
          <a:lstStyle/>
          <a:p>
            <a:pPr marL="285750" indent="-285750">
              <a:buFont typeface="Arial" panose="020B0604020202020204" pitchFamily="34" charset="0"/>
              <a:buChar char="•"/>
            </a:pPr>
            <a:r>
              <a:rPr lang="en-US" dirty="0"/>
              <a:t>SQL server</a:t>
            </a:r>
          </a:p>
          <a:p>
            <a:pPr marL="285750" indent="-285750">
              <a:buFont typeface="Arial" panose="020B0604020202020204" pitchFamily="34" charset="0"/>
              <a:buChar char="•"/>
            </a:pPr>
            <a:r>
              <a:rPr lang="en-US" dirty="0"/>
              <a:t>MySQL Server</a:t>
            </a:r>
          </a:p>
          <a:p>
            <a:pPr marL="285750" indent="-285750">
              <a:buFont typeface="Arial" panose="020B0604020202020204" pitchFamily="34" charset="0"/>
              <a:buChar char="•"/>
            </a:pPr>
            <a:r>
              <a:rPr lang="en-US" dirty="0"/>
              <a:t>Oracle</a:t>
            </a:r>
          </a:p>
          <a:p>
            <a:pPr marL="285750" indent="-285750">
              <a:buFont typeface="Arial" panose="020B0604020202020204" pitchFamily="34" charset="0"/>
              <a:buChar char="•"/>
            </a:pPr>
            <a:r>
              <a:rPr lang="en-US" dirty="0"/>
              <a:t>Aurora</a:t>
            </a:r>
          </a:p>
          <a:p>
            <a:pPr marL="285750" indent="-285750">
              <a:buFont typeface="Arial" panose="020B0604020202020204" pitchFamily="34" charset="0"/>
              <a:buChar char="•"/>
            </a:pPr>
            <a:r>
              <a:rPr lang="en-US" dirty="0"/>
              <a:t>PostgreSQL</a:t>
            </a:r>
          </a:p>
          <a:p>
            <a:pPr marL="285750" indent="-285750">
              <a:buFont typeface="Arial" panose="020B0604020202020204" pitchFamily="34" charset="0"/>
              <a:buChar char="•"/>
            </a:pPr>
            <a:r>
              <a:rPr lang="en-US" dirty="0"/>
              <a:t>MariaDB</a:t>
            </a:r>
          </a:p>
        </p:txBody>
      </p:sp>
    </p:spTree>
    <p:extLst>
      <p:ext uri="{BB962C8B-B14F-4D97-AF65-F5344CB8AC3E}">
        <p14:creationId xmlns:p14="http://schemas.microsoft.com/office/powerpoint/2010/main" val="3913182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30887"/>
          </a:xfrm>
          <a:prstGeom prst="rect">
            <a:avLst/>
          </a:prstGeom>
        </p:spPr>
        <p:txBody>
          <a:bodyPr wrap="square">
            <a:spAutoFit/>
          </a:bodyPr>
          <a:lstStyle/>
          <a:p>
            <a:r>
              <a:rPr lang="en-US" sz="2200" dirty="0"/>
              <a:t>Non Relational Database</a:t>
            </a:r>
          </a:p>
        </p:txBody>
      </p:sp>
      <p:sp>
        <p:nvSpPr>
          <p:cNvPr id="3" name="Rectangle 2">
            <a:extLst>
              <a:ext uri="{FF2B5EF4-FFF2-40B4-BE49-F238E27FC236}">
                <a16:creationId xmlns:a16="http://schemas.microsoft.com/office/drawing/2014/main" id="{9CFB1203-522F-4085-9B72-44F6E230BA83}"/>
              </a:ext>
            </a:extLst>
          </p:cNvPr>
          <p:cNvSpPr/>
          <p:nvPr/>
        </p:nvSpPr>
        <p:spPr>
          <a:xfrm>
            <a:off x="874200" y="2667427"/>
            <a:ext cx="3539752" cy="369332"/>
          </a:xfrm>
          <a:prstGeom prst="rect">
            <a:avLst/>
          </a:prstGeom>
        </p:spPr>
        <p:txBody>
          <a:bodyPr wrap="none">
            <a:spAutoFit/>
          </a:bodyPr>
          <a:lstStyle/>
          <a:p>
            <a:r>
              <a:rPr lang="en-US" dirty="0"/>
              <a:t>Example :- MongoDB. Couche DB</a:t>
            </a:r>
          </a:p>
        </p:txBody>
      </p:sp>
      <p:sp>
        <p:nvSpPr>
          <p:cNvPr id="6" name="Rectangle 5">
            <a:extLst>
              <a:ext uri="{FF2B5EF4-FFF2-40B4-BE49-F238E27FC236}">
                <a16:creationId xmlns:a16="http://schemas.microsoft.com/office/drawing/2014/main" id="{2D441E31-0B17-4549-B318-ACF1192CD4D8}"/>
              </a:ext>
            </a:extLst>
          </p:cNvPr>
          <p:cNvSpPr/>
          <p:nvPr/>
        </p:nvSpPr>
        <p:spPr>
          <a:xfrm>
            <a:off x="874200" y="3138032"/>
            <a:ext cx="4339149" cy="923330"/>
          </a:xfrm>
          <a:prstGeom prst="rect">
            <a:avLst/>
          </a:prstGeom>
        </p:spPr>
        <p:txBody>
          <a:bodyPr wrap="square">
            <a:spAutoFit/>
          </a:bodyPr>
          <a:lstStyle/>
          <a:p>
            <a:r>
              <a:rPr lang="en-US" dirty="0"/>
              <a:t>In Non relational database you have got your database and inside you got your collection</a:t>
            </a:r>
          </a:p>
        </p:txBody>
      </p:sp>
      <p:sp>
        <p:nvSpPr>
          <p:cNvPr id="7" name="Rectangle 6">
            <a:extLst>
              <a:ext uri="{FF2B5EF4-FFF2-40B4-BE49-F238E27FC236}">
                <a16:creationId xmlns:a16="http://schemas.microsoft.com/office/drawing/2014/main" id="{ECFDF156-9EB4-4208-9331-AAB518941221}"/>
              </a:ext>
            </a:extLst>
          </p:cNvPr>
          <p:cNvSpPr/>
          <p:nvPr/>
        </p:nvSpPr>
        <p:spPr>
          <a:xfrm>
            <a:off x="874200" y="4121473"/>
            <a:ext cx="4530539" cy="646331"/>
          </a:xfrm>
          <a:prstGeom prst="rect">
            <a:avLst/>
          </a:prstGeom>
        </p:spPr>
        <p:txBody>
          <a:bodyPr wrap="square">
            <a:spAutoFit/>
          </a:bodyPr>
          <a:lstStyle/>
          <a:p>
            <a:r>
              <a:rPr lang="en-US" dirty="0"/>
              <a:t>Collections can be referred to as tabled or workbooks</a:t>
            </a:r>
          </a:p>
        </p:txBody>
      </p:sp>
      <p:sp>
        <p:nvSpPr>
          <p:cNvPr id="8" name="Rectangle 7">
            <a:extLst>
              <a:ext uri="{FF2B5EF4-FFF2-40B4-BE49-F238E27FC236}">
                <a16:creationId xmlns:a16="http://schemas.microsoft.com/office/drawing/2014/main" id="{3F843CB4-C6BD-4F23-AE69-731A1EB0A2EE}"/>
              </a:ext>
            </a:extLst>
          </p:cNvPr>
          <p:cNvSpPr/>
          <p:nvPr/>
        </p:nvSpPr>
        <p:spPr>
          <a:xfrm>
            <a:off x="874200" y="4844748"/>
            <a:ext cx="4721928" cy="646331"/>
          </a:xfrm>
          <a:prstGeom prst="rect">
            <a:avLst/>
          </a:prstGeom>
        </p:spPr>
        <p:txBody>
          <a:bodyPr wrap="square">
            <a:spAutoFit/>
          </a:bodyPr>
          <a:lstStyle/>
          <a:p>
            <a:r>
              <a:rPr lang="en-US" dirty="0"/>
              <a:t>Tables consist of documents which are generally a record set or rows in your table</a:t>
            </a:r>
          </a:p>
        </p:txBody>
      </p:sp>
      <p:sp>
        <p:nvSpPr>
          <p:cNvPr id="10" name="Rectangle 9">
            <a:extLst>
              <a:ext uri="{FF2B5EF4-FFF2-40B4-BE49-F238E27FC236}">
                <a16:creationId xmlns:a16="http://schemas.microsoft.com/office/drawing/2014/main" id="{4D39CF96-E997-4BBC-84C7-9A19B88B89F5}"/>
              </a:ext>
            </a:extLst>
          </p:cNvPr>
          <p:cNvSpPr/>
          <p:nvPr/>
        </p:nvSpPr>
        <p:spPr>
          <a:xfrm>
            <a:off x="874201" y="5488190"/>
            <a:ext cx="4442498" cy="369332"/>
          </a:xfrm>
          <a:prstGeom prst="rect">
            <a:avLst/>
          </a:prstGeom>
        </p:spPr>
        <p:txBody>
          <a:bodyPr wrap="none">
            <a:spAutoFit/>
          </a:bodyPr>
          <a:lstStyle/>
          <a:p>
            <a:r>
              <a:rPr lang="en-US" dirty="0"/>
              <a:t>Key Value pairs :- fields within that table</a:t>
            </a:r>
          </a:p>
        </p:txBody>
      </p:sp>
      <p:sp>
        <p:nvSpPr>
          <p:cNvPr id="11" name="Rectangle 10">
            <a:extLst>
              <a:ext uri="{FF2B5EF4-FFF2-40B4-BE49-F238E27FC236}">
                <a16:creationId xmlns:a16="http://schemas.microsoft.com/office/drawing/2014/main" id="{902A1504-9F2A-47B9-8997-EBD358C6C9FF}"/>
              </a:ext>
            </a:extLst>
          </p:cNvPr>
          <p:cNvSpPr/>
          <p:nvPr/>
        </p:nvSpPr>
        <p:spPr>
          <a:xfrm>
            <a:off x="874200" y="5857522"/>
            <a:ext cx="4442499" cy="646331"/>
          </a:xfrm>
          <a:prstGeom prst="rect">
            <a:avLst/>
          </a:prstGeom>
        </p:spPr>
        <p:txBody>
          <a:bodyPr wrap="square">
            <a:spAutoFit/>
          </a:bodyPr>
          <a:lstStyle/>
          <a:p>
            <a:r>
              <a:rPr lang="en-US" dirty="0"/>
              <a:t>With no SQL database you start a document with curly brackets</a:t>
            </a:r>
          </a:p>
        </p:txBody>
      </p:sp>
      <p:pic>
        <p:nvPicPr>
          <p:cNvPr id="13" name="Picture 12">
            <a:extLst>
              <a:ext uri="{FF2B5EF4-FFF2-40B4-BE49-F238E27FC236}">
                <a16:creationId xmlns:a16="http://schemas.microsoft.com/office/drawing/2014/main" id="{78214D62-5085-4023-8593-DD7C32D6D0F5}"/>
              </a:ext>
            </a:extLst>
          </p:cNvPr>
          <p:cNvPicPr>
            <a:picLocks noChangeAspect="1"/>
          </p:cNvPicPr>
          <p:nvPr/>
        </p:nvPicPr>
        <p:blipFill>
          <a:blip r:embed="rId2"/>
          <a:stretch>
            <a:fillRect/>
          </a:stretch>
        </p:blipFill>
        <p:spPr>
          <a:xfrm>
            <a:off x="5600700" y="2528928"/>
            <a:ext cx="6591300" cy="4135887"/>
          </a:xfrm>
          <a:prstGeom prst="rect">
            <a:avLst/>
          </a:prstGeom>
        </p:spPr>
      </p:pic>
    </p:spTree>
    <p:extLst>
      <p:ext uri="{BB962C8B-B14F-4D97-AF65-F5344CB8AC3E}">
        <p14:creationId xmlns:p14="http://schemas.microsoft.com/office/powerpoint/2010/main" val="2094922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30887"/>
          </a:xfrm>
          <a:prstGeom prst="rect">
            <a:avLst/>
          </a:prstGeom>
        </p:spPr>
        <p:txBody>
          <a:bodyPr wrap="square">
            <a:spAutoFit/>
          </a:bodyPr>
          <a:lstStyle/>
          <a:p>
            <a:r>
              <a:rPr lang="en-US" sz="2200" dirty="0"/>
              <a:t>Data Warehousing</a:t>
            </a:r>
          </a:p>
        </p:txBody>
      </p:sp>
      <p:sp>
        <p:nvSpPr>
          <p:cNvPr id="6" name="Rectangle 5">
            <a:extLst>
              <a:ext uri="{FF2B5EF4-FFF2-40B4-BE49-F238E27FC236}">
                <a16:creationId xmlns:a16="http://schemas.microsoft.com/office/drawing/2014/main" id="{2D441E31-0B17-4549-B318-ACF1192CD4D8}"/>
              </a:ext>
            </a:extLst>
          </p:cNvPr>
          <p:cNvSpPr/>
          <p:nvPr/>
        </p:nvSpPr>
        <p:spPr>
          <a:xfrm>
            <a:off x="925874" y="2477608"/>
            <a:ext cx="9685419" cy="646331"/>
          </a:xfrm>
          <a:prstGeom prst="rect">
            <a:avLst/>
          </a:prstGeom>
        </p:spPr>
        <p:txBody>
          <a:bodyPr wrap="square">
            <a:spAutoFit/>
          </a:bodyPr>
          <a:lstStyle/>
          <a:p>
            <a:r>
              <a:rPr lang="en-US" dirty="0"/>
              <a:t>It is used for BI. It is used to pull in very large complex datasets and is used by management to find out profits</a:t>
            </a:r>
          </a:p>
        </p:txBody>
      </p:sp>
      <p:sp>
        <p:nvSpPr>
          <p:cNvPr id="7" name="Rectangle 6">
            <a:extLst>
              <a:ext uri="{FF2B5EF4-FFF2-40B4-BE49-F238E27FC236}">
                <a16:creationId xmlns:a16="http://schemas.microsoft.com/office/drawing/2014/main" id="{ECFDF156-9EB4-4208-9331-AAB518941221}"/>
              </a:ext>
            </a:extLst>
          </p:cNvPr>
          <p:cNvSpPr/>
          <p:nvPr/>
        </p:nvSpPr>
        <p:spPr>
          <a:xfrm>
            <a:off x="925874" y="3066167"/>
            <a:ext cx="9589726" cy="369332"/>
          </a:xfrm>
          <a:prstGeom prst="rect">
            <a:avLst/>
          </a:prstGeom>
        </p:spPr>
        <p:txBody>
          <a:bodyPr wrap="square">
            <a:spAutoFit/>
          </a:bodyPr>
          <a:lstStyle/>
          <a:p>
            <a:r>
              <a:rPr lang="en-US" dirty="0"/>
              <a:t>There are two different types of processing OLTP and OLAP</a:t>
            </a:r>
          </a:p>
        </p:txBody>
      </p:sp>
      <p:pic>
        <p:nvPicPr>
          <p:cNvPr id="14" name="Picture 13">
            <a:extLst>
              <a:ext uri="{FF2B5EF4-FFF2-40B4-BE49-F238E27FC236}">
                <a16:creationId xmlns:a16="http://schemas.microsoft.com/office/drawing/2014/main" id="{A4EEB358-8996-44E3-865A-EC7FF42F0CD4}"/>
              </a:ext>
            </a:extLst>
          </p:cNvPr>
          <p:cNvPicPr>
            <a:picLocks noChangeAspect="1"/>
          </p:cNvPicPr>
          <p:nvPr/>
        </p:nvPicPr>
        <p:blipFill>
          <a:blip r:embed="rId2"/>
          <a:stretch>
            <a:fillRect/>
          </a:stretch>
        </p:blipFill>
        <p:spPr>
          <a:xfrm>
            <a:off x="925874" y="3661178"/>
            <a:ext cx="10015028" cy="2136626"/>
          </a:xfrm>
          <a:prstGeom prst="rect">
            <a:avLst/>
          </a:prstGeom>
        </p:spPr>
      </p:pic>
      <p:sp>
        <p:nvSpPr>
          <p:cNvPr id="15" name="Rectangle 14">
            <a:extLst>
              <a:ext uri="{FF2B5EF4-FFF2-40B4-BE49-F238E27FC236}">
                <a16:creationId xmlns:a16="http://schemas.microsoft.com/office/drawing/2014/main" id="{EDA0F598-2FB3-42E5-8D00-697B9C47D95E}"/>
              </a:ext>
            </a:extLst>
          </p:cNvPr>
          <p:cNvSpPr/>
          <p:nvPr/>
        </p:nvSpPr>
        <p:spPr>
          <a:xfrm>
            <a:off x="925874" y="5873378"/>
            <a:ext cx="9898070" cy="646331"/>
          </a:xfrm>
          <a:prstGeom prst="rect">
            <a:avLst/>
          </a:prstGeom>
        </p:spPr>
        <p:txBody>
          <a:bodyPr wrap="square">
            <a:spAutoFit/>
          </a:bodyPr>
          <a:lstStyle/>
          <a:p>
            <a:r>
              <a:rPr lang="en-US" dirty="0"/>
              <a:t>With OLTP it hits the database very </a:t>
            </a:r>
            <a:r>
              <a:rPr lang="en-US" dirty="0" err="1"/>
              <a:t>lighty</a:t>
            </a:r>
            <a:r>
              <a:rPr lang="en-US" dirty="0"/>
              <a:t> as when the queries is run there is just one resource record set that is being pulled</a:t>
            </a:r>
          </a:p>
        </p:txBody>
      </p:sp>
    </p:spTree>
    <p:extLst>
      <p:ext uri="{BB962C8B-B14F-4D97-AF65-F5344CB8AC3E}">
        <p14:creationId xmlns:p14="http://schemas.microsoft.com/office/powerpoint/2010/main" val="1597135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30887"/>
          </a:xfrm>
          <a:prstGeom prst="rect">
            <a:avLst/>
          </a:prstGeom>
        </p:spPr>
        <p:txBody>
          <a:bodyPr wrap="square">
            <a:spAutoFit/>
          </a:bodyPr>
          <a:lstStyle/>
          <a:p>
            <a:r>
              <a:rPr lang="en-US" sz="2200" dirty="0"/>
              <a:t>Data Warehousing</a:t>
            </a:r>
          </a:p>
        </p:txBody>
      </p:sp>
      <p:sp>
        <p:nvSpPr>
          <p:cNvPr id="6" name="Rectangle 5">
            <a:extLst>
              <a:ext uri="{FF2B5EF4-FFF2-40B4-BE49-F238E27FC236}">
                <a16:creationId xmlns:a16="http://schemas.microsoft.com/office/drawing/2014/main" id="{2D441E31-0B17-4549-B318-ACF1192CD4D8}"/>
              </a:ext>
            </a:extLst>
          </p:cNvPr>
          <p:cNvSpPr/>
          <p:nvPr/>
        </p:nvSpPr>
        <p:spPr>
          <a:xfrm>
            <a:off x="925874" y="2477608"/>
            <a:ext cx="9685419" cy="369332"/>
          </a:xfrm>
          <a:prstGeom prst="rect">
            <a:avLst/>
          </a:prstGeom>
        </p:spPr>
        <p:txBody>
          <a:bodyPr wrap="square">
            <a:spAutoFit/>
          </a:bodyPr>
          <a:lstStyle/>
          <a:p>
            <a:r>
              <a:rPr lang="en-US" dirty="0"/>
              <a:t>OLAP</a:t>
            </a:r>
          </a:p>
        </p:txBody>
      </p:sp>
      <p:pic>
        <p:nvPicPr>
          <p:cNvPr id="4" name="Picture 3">
            <a:extLst>
              <a:ext uri="{FF2B5EF4-FFF2-40B4-BE49-F238E27FC236}">
                <a16:creationId xmlns:a16="http://schemas.microsoft.com/office/drawing/2014/main" id="{C63FD693-A9EC-4FC3-B009-392A1B8EBC66}"/>
              </a:ext>
            </a:extLst>
          </p:cNvPr>
          <p:cNvPicPr>
            <a:picLocks noChangeAspect="1"/>
          </p:cNvPicPr>
          <p:nvPr/>
        </p:nvPicPr>
        <p:blipFill>
          <a:blip r:embed="rId2"/>
          <a:stretch>
            <a:fillRect/>
          </a:stretch>
        </p:blipFill>
        <p:spPr>
          <a:xfrm>
            <a:off x="937362" y="2846940"/>
            <a:ext cx="9356820" cy="2298183"/>
          </a:xfrm>
          <a:prstGeom prst="rect">
            <a:avLst/>
          </a:prstGeom>
        </p:spPr>
      </p:pic>
      <p:sp>
        <p:nvSpPr>
          <p:cNvPr id="8" name="Rectangle 7">
            <a:extLst>
              <a:ext uri="{FF2B5EF4-FFF2-40B4-BE49-F238E27FC236}">
                <a16:creationId xmlns:a16="http://schemas.microsoft.com/office/drawing/2014/main" id="{D2BB458E-3785-4D19-93F7-0E0F4F46E1DE}"/>
              </a:ext>
            </a:extLst>
          </p:cNvPr>
          <p:cNvSpPr/>
          <p:nvPr/>
        </p:nvSpPr>
        <p:spPr>
          <a:xfrm>
            <a:off x="847060" y="5145123"/>
            <a:ext cx="9317666" cy="646331"/>
          </a:xfrm>
          <a:prstGeom prst="rect">
            <a:avLst/>
          </a:prstGeom>
        </p:spPr>
        <p:txBody>
          <a:bodyPr wrap="square">
            <a:spAutoFit/>
          </a:bodyPr>
          <a:lstStyle/>
          <a:p>
            <a:r>
              <a:rPr lang="en-US" dirty="0"/>
              <a:t>As you can see that there is huge amount of data involved hence it would be hitting the database very hard</a:t>
            </a:r>
          </a:p>
        </p:txBody>
      </p:sp>
      <p:sp>
        <p:nvSpPr>
          <p:cNvPr id="9" name="Rectangle 8">
            <a:extLst>
              <a:ext uri="{FF2B5EF4-FFF2-40B4-BE49-F238E27FC236}">
                <a16:creationId xmlns:a16="http://schemas.microsoft.com/office/drawing/2014/main" id="{62C30217-6766-47AA-A09E-CA71D831F5B6}"/>
              </a:ext>
            </a:extLst>
          </p:cNvPr>
          <p:cNvSpPr/>
          <p:nvPr/>
        </p:nvSpPr>
        <p:spPr>
          <a:xfrm>
            <a:off x="847059" y="5678637"/>
            <a:ext cx="9764233" cy="646331"/>
          </a:xfrm>
          <a:prstGeom prst="rect">
            <a:avLst/>
          </a:prstGeom>
        </p:spPr>
        <p:txBody>
          <a:bodyPr wrap="square">
            <a:spAutoFit/>
          </a:bodyPr>
          <a:lstStyle/>
          <a:p>
            <a:r>
              <a:rPr lang="en-US" dirty="0"/>
              <a:t>Hence for data-warehousing a copy of your production database is created and management runs their queries on it</a:t>
            </a:r>
          </a:p>
        </p:txBody>
      </p:sp>
    </p:spTree>
    <p:extLst>
      <p:ext uri="{BB962C8B-B14F-4D97-AF65-F5344CB8AC3E}">
        <p14:creationId xmlns:p14="http://schemas.microsoft.com/office/powerpoint/2010/main" val="2315464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30887"/>
          </a:xfrm>
          <a:prstGeom prst="rect">
            <a:avLst/>
          </a:prstGeom>
        </p:spPr>
        <p:txBody>
          <a:bodyPr wrap="square">
            <a:spAutoFit/>
          </a:bodyPr>
          <a:lstStyle/>
          <a:p>
            <a:r>
              <a:rPr lang="en-US" sz="2200" dirty="0" err="1"/>
              <a:t>ElastiCache</a:t>
            </a:r>
            <a:endParaRPr lang="en-US" sz="2200" dirty="0"/>
          </a:p>
        </p:txBody>
      </p:sp>
      <p:pic>
        <p:nvPicPr>
          <p:cNvPr id="7" name="Picture 6">
            <a:extLst>
              <a:ext uri="{FF2B5EF4-FFF2-40B4-BE49-F238E27FC236}">
                <a16:creationId xmlns:a16="http://schemas.microsoft.com/office/drawing/2014/main" id="{192E651F-92D3-489F-98C2-75D4B35862B6}"/>
              </a:ext>
            </a:extLst>
          </p:cNvPr>
          <p:cNvPicPr>
            <a:picLocks noChangeAspect="1"/>
          </p:cNvPicPr>
          <p:nvPr/>
        </p:nvPicPr>
        <p:blipFill>
          <a:blip r:embed="rId2"/>
          <a:stretch>
            <a:fillRect/>
          </a:stretch>
        </p:blipFill>
        <p:spPr>
          <a:xfrm>
            <a:off x="786809" y="2665212"/>
            <a:ext cx="10207257" cy="3357145"/>
          </a:xfrm>
          <a:prstGeom prst="rect">
            <a:avLst/>
          </a:prstGeom>
        </p:spPr>
      </p:pic>
    </p:spTree>
    <p:extLst>
      <p:ext uri="{BB962C8B-B14F-4D97-AF65-F5344CB8AC3E}">
        <p14:creationId xmlns:p14="http://schemas.microsoft.com/office/powerpoint/2010/main" val="352580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30887"/>
          </a:xfrm>
          <a:prstGeom prst="rect">
            <a:avLst/>
          </a:prstGeom>
        </p:spPr>
        <p:txBody>
          <a:bodyPr wrap="square">
            <a:spAutoFit/>
          </a:bodyPr>
          <a:lstStyle/>
          <a:p>
            <a:r>
              <a:rPr lang="en-US" sz="2200" dirty="0"/>
              <a:t>DMS</a:t>
            </a:r>
          </a:p>
        </p:txBody>
      </p:sp>
      <p:pic>
        <p:nvPicPr>
          <p:cNvPr id="4" name="Picture 3">
            <a:extLst>
              <a:ext uri="{FF2B5EF4-FFF2-40B4-BE49-F238E27FC236}">
                <a16:creationId xmlns:a16="http://schemas.microsoft.com/office/drawing/2014/main" id="{9AE50E80-6529-4EE0-93C3-1607EE606899}"/>
              </a:ext>
            </a:extLst>
          </p:cNvPr>
          <p:cNvPicPr>
            <a:picLocks noChangeAspect="1"/>
          </p:cNvPicPr>
          <p:nvPr/>
        </p:nvPicPr>
        <p:blipFill>
          <a:blip r:embed="rId2"/>
          <a:stretch>
            <a:fillRect/>
          </a:stretch>
        </p:blipFill>
        <p:spPr>
          <a:xfrm>
            <a:off x="370810" y="2528928"/>
            <a:ext cx="11620500" cy="3435937"/>
          </a:xfrm>
          <a:prstGeom prst="rect">
            <a:avLst/>
          </a:prstGeom>
        </p:spPr>
      </p:pic>
      <p:sp>
        <p:nvSpPr>
          <p:cNvPr id="3" name="Rectangle 2">
            <a:extLst>
              <a:ext uri="{FF2B5EF4-FFF2-40B4-BE49-F238E27FC236}">
                <a16:creationId xmlns:a16="http://schemas.microsoft.com/office/drawing/2014/main" id="{BFC06976-4C5E-44CD-9EF6-8761ED85FCA6}"/>
              </a:ext>
            </a:extLst>
          </p:cNvPr>
          <p:cNvSpPr/>
          <p:nvPr/>
        </p:nvSpPr>
        <p:spPr>
          <a:xfrm>
            <a:off x="295499" y="6295667"/>
            <a:ext cx="3158750" cy="369332"/>
          </a:xfrm>
          <a:prstGeom prst="rect">
            <a:avLst/>
          </a:prstGeom>
        </p:spPr>
        <p:txBody>
          <a:bodyPr wrap="none">
            <a:spAutoFit/>
          </a:bodyPr>
          <a:lstStyle/>
          <a:p>
            <a:r>
              <a:rPr lang="en-US" dirty="0"/>
              <a:t>NOTE :- RDS is used for OLTP</a:t>
            </a:r>
          </a:p>
        </p:txBody>
      </p:sp>
    </p:spTree>
    <p:extLst>
      <p:ext uri="{BB962C8B-B14F-4D97-AF65-F5344CB8AC3E}">
        <p14:creationId xmlns:p14="http://schemas.microsoft.com/office/powerpoint/2010/main" val="873045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30887"/>
          </a:xfrm>
          <a:prstGeom prst="rect">
            <a:avLst/>
          </a:prstGeom>
        </p:spPr>
        <p:txBody>
          <a:bodyPr wrap="square">
            <a:spAutoFit/>
          </a:bodyPr>
          <a:lstStyle/>
          <a:p>
            <a:r>
              <a:rPr lang="en-US" sz="2200" dirty="0"/>
              <a:t>Let's create our first RDS instance</a:t>
            </a:r>
          </a:p>
        </p:txBody>
      </p:sp>
      <p:sp>
        <p:nvSpPr>
          <p:cNvPr id="6" name="Rectangle 5">
            <a:extLst>
              <a:ext uri="{FF2B5EF4-FFF2-40B4-BE49-F238E27FC236}">
                <a16:creationId xmlns:a16="http://schemas.microsoft.com/office/drawing/2014/main" id="{6CE74809-C3B2-4790-B5F4-AD079C0AA539}"/>
              </a:ext>
            </a:extLst>
          </p:cNvPr>
          <p:cNvSpPr/>
          <p:nvPr/>
        </p:nvSpPr>
        <p:spPr>
          <a:xfrm>
            <a:off x="897529" y="2528928"/>
            <a:ext cx="9639335" cy="646331"/>
          </a:xfrm>
          <a:prstGeom prst="rect">
            <a:avLst/>
          </a:prstGeom>
        </p:spPr>
        <p:txBody>
          <a:bodyPr wrap="square">
            <a:spAutoFit/>
          </a:bodyPr>
          <a:lstStyle/>
          <a:p>
            <a:r>
              <a:rPr lang="en-US" dirty="0"/>
              <a:t>We will create a webserver and RDS instance and we will put them in two different SG and then we will connect our web server to our RDS instance</a:t>
            </a:r>
          </a:p>
        </p:txBody>
      </p:sp>
      <p:sp>
        <p:nvSpPr>
          <p:cNvPr id="8" name="Rectangle 7">
            <a:extLst>
              <a:ext uri="{FF2B5EF4-FFF2-40B4-BE49-F238E27FC236}">
                <a16:creationId xmlns:a16="http://schemas.microsoft.com/office/drawing/2014/main" id="{C850405D-A745-44EA-8BED-A92134A9A1E9}"/>
              </a:ext>
            </a:extLst>
          </p:cNvPr>
          <p:cNvSpPr/>
          <p:nvPr/>
        </p:nvSpPr>
        <p:spPr>
          <a:xfrm>
            <a:off x="897528" y="3175259"/>
            <a:ext cx="9543643" cy="369332"/>
          </a:xfrm>
          <a:prstGeom prst="rect">
            <a:avLst/>
          </a:prstGeom>
        </p:spPr>
        <p:txBody>
          <a:bodyPr wrap="square">
            <a:spAutoFit/>
          </a:bodyPr>
          <a:lstStyle/>
          <a:p>
            <a:r>
              <a:rPr lang="en-US" dirty="0"/>
              <a:t>Navigate to Database and navigate to RDS and click on get started</a:t>
            </a:r>
          </a:p>
        </p:txBody>
      </p:sp>
      <p:sp>
        <p:nvSpPr>
          <p:cNvPr id="9" name="Rectangle 8">
            <a:extLst>
              <a:ext uri="{FF2B5EF4-FFF2-40B4-BE49-F238E27FC236}">
                <a16:creationId xmlns:a16="http://schemas.microsoft.com/office/drawing/2014/main" id="{7FFF014B-18FE-4A18-8CE4-CF8544D26A82}"/>
              </a:ext>
            </a:extLst>
          </p:cNvPr>
          <p:cNvSpPr/>
          <p:nvPr/>
        </p:nvSpPr>
        <p:spPr>
          <a:xfrm>
            <a:off x="1155405" y="3544591"/>
            <a:ext cx="6096000" cy="369332"/>
          </a:xfrm>
          <a:prstGeom prst="rect">
            <a:avLst/>
          </a:prstGeom>
        </p:spPr>
        <p:txBody>
          <a:bodyPr>
            <a:spAutoFit/>
          </a:bodyPr>
          <a:lstStyle/>
          <a:p>
            <a:r>
              <a:rPr lang="en-US" dirty="0"/>
              <a:t>Select the engine</a:t>
            </a:r>
          </a:p>
        </p:txBody>
      </p:sp>
      <p:pic>
        <p:nvPicPr>
          <p:cNvPr id="11" name="Picture 10">
            <a:extLst>
              <a:ext uri="{FF2B5EF4-FFF2-40B4-BE49-F238E27FC236}">
                <a16:creationId xmlns:a16="http://schemas.microsoft.com/office/drawing/2014/main" id="{3C35E180-DD38-4F2D-8BFE-E89D9E6BF6DA}"/>
              </a:ext>
            </a:extLst>
          </p:cNvPr>
          <p:cNvPicPr>
            <a:picLocks noChangeAspect="1"/>
          </p:cNvPicPr>
          <p:nvPr/>
        </p:nvPicPr>
        <p:blipFill>
          <a:blip r:embed="rId2"/>
          <a:stretch>
            <a:fillRect/>
          </a:stretch>
        </p:blipFill>
        <p:spPr>
          <a:xfrm>
            <a:off x="3375173" y="3606146"/>
            <a:ext cx="7334250" cy="3122222"/>
          </a:xfrm>
          <a:prstGeom prst="rect">
            <a:avLst/>
          </a:prstGeom>
        </p:spPr>
      </p:pic>
    </p:spTree>
    <p:extLst>
      <p:ext uri="{BB962C8B-B14F-4D97-AF65-F5344CB8AC3E}">
        <p14:creationId xmlns:p14="http://schemas.microsoft.com/office/powerpoint/2010/main" val="2312024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30887"/>
          </a:xfrm>
          <a:prstGeom prst="rect">
            <a:avLst/>
          </a:prstGeom>
        </p:spPr>
        <p:txBody>
          <a:bodyPr wrap="square">
            <a:spAutoFit/>
          </a:bodyPr>
          <a:lstStyle/>
          <a:p>
            <a:r>
              <a:rPr lang="en-US" sz="2200" dirty="0"/>
              <a:t>Let's create our first RDS instance</a:t>
            </a:r>
          </a:p>
        </p:txBody>
      </p:sp>
      <p:sp>
        <p:nvSpPr>
          <p:cNvPr id="6" name="Rectangle 5">
            <a:extLst>
              <a:ext uri="{FF2B5EF4-FFF2-40B4-BE49-F238E27FC236}">
                <a16:creationId xmlns:a16="http://schemas.microsoft.com/office/drawing/2014/main" id="{6CE74809-C3B2-4790-B5F4-AD079C0AA539}"/>
              </a:ext>
            </a:extLst>
          </p:cNvPr>
          <p:cNvSpPr/>
          <p:nvPr/>
        </p:nvSpPr>
        <p:spPr>
          <a:xfrm>
            <a:off x="897529" y="2528928"/>
            <a:ext cx="9639335" cy="369332"/>
          </a:xfrm>
          <a:prstGeom prst="rect">
            <a:avLst/>
          </a:prstGeom>
        </p:spPr>
        <p:txBody>
          <a:bodyPr wrap="square">
            <a:spAutoFit/>
          </a:bodyPr>
          <a:lstStyle/>
          <a:p>
            <a:r>
              <a:rPr lang="en-US" dirty="0"/>
              <a:t>Select MySQL and choose dev and test</a:t>
            </a:r>
          </a:p>
        </p:txBody>
      </p:sp>
      <p:pic>
        <p:nvPicPr>
          <p:cNvPr id="4" name="Picture 3">
            <a:extLst>
              <a:ext uri="{FF2B5EF4-FFF2-40B4-BE49-F238E27FC236}">
                <a16:creationId xmlns:a16="http://schemas.microsoft.com/office/drawing/2014/main" id="{4AEB6E9B-3B10-4B65-9A2A-484B3739F383}"/>
              </a:ext>
            </a:extLst>
          </p:cNvPr>
          <p:cNvPicPr>
            <a:picLocks noChangeAspect="1"/>
          </p:cNvPicPr>
          <p:nvPr/>
        </p:nvPicPr>
        <p:blipFill>
          <a:blip r:embed="rId2"/>
          <a:stretch>
            <a:fillRect/>
          </a:stretch>
        </p:blipFill>
        <p:spPr>
          <a:xfrm>
            <a:off x="552893" y="2898260"/>
            <a:ext cx="5932967" cy="3915569"/>
          </a:xfrm>
          <a:prstGeom prst="rect">
            <a:avLst/>
          </a:prstGeom>
        </p:spPr>
      </p:pic>
      <p:pic>
        <p:nvPicPr>
          <p:cNvPr id="10" name="Picture 9">
            <a:extLst>
              <a:ext uri="{FF2B5EF4-FFF2-40B4-BE49-F238E27FC236}">
                <a16:creationId xmlns:a16="http://schemas.microsoft.com/office/drawing/2014/main" id="{FB1101C8-3476-4D2E-B71A-0D601F3A6F7B}"/>
              </a:ext>
            </a:extLst>
          </p:cNvPr>
          <p:cNvPicPr>
            <a:picLocks noChangeAspect="1"/>
          </p:cNvPicPr>
          <p:nvPr/>
        </p:nvPicPr>
        <p:blipFill>
          <a:blip r:embed="rId3"/>
          <a:stretch>
            <a:fillRect/>
          </a:stretch>
        </p:blipFill>
        <p:spPr>
          <a:xfrm>
            <a:off x="6703074" y="2273295"/>
            <a:ext cx="5337798" cy="4540534"/>
          </a:xfrm>
          <a:prstGeom prst="rect">
            <a:avLst/>
          </a:prstGeom>
        </p:spPr>
      </p:pic>
    </p:spTree>
    <p:extLst>
      <p:ext uri="{BB962C8B-B14F-4D97-AF65-F5344CB8AC3E}">
        <p14:creationId xmlns:p14="http://schemas.microsoft.com/office/powerpoint/2010/main" val="2871887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99149-6F51-4BD4-9884-41459C8447B4}"/>
              </a:ext>
            </a:extLst>
          </p:cNvPr>
          <p:cNvSpPr>
            <a:spLocks noGrp="1"/>
          </p:cNvSpPr>
          <p:nvPr>
            <p:ph type="title"/>
          </p:nvPr>
        </p:nvSpPr>
        <p:spPr/>
        <p:txBody>
          <a:bodyPr/>
          <a:lstStyle/>
          <a:p>
            <a:r>
              <a:rPr lang="en-US" dirty="0"/>
              <a:t>Placement groups</a:t>
            </a:r>
          </a:p>
        </p:txBody>
      </p:sp>
      <p:pic>
        <p:nvPicPr>
          <p:cNvPr id="12" name="Picture 11">
            <a:extLst>
              <a:ext uri="{FF2B5EF4-FFF2-40B4-BE49-F238E27FC236}">
                <a16:creationId xmlns:a16="http://schemas.microsoft.com/office/drawing/2014/main" id="{82B9E6A5-3A68-48BD-9C1A-06465313B509}"/>
              </a:ext>
            </a:extLst>
          </p:cNvPr>
          <p:cNvPicPr>
            <a:picLocks noChangeAspect="1"/>
          </p:cNvPicPr>
          <p:nvPr/>
        </p:nvPicPr>
        <p:blipFill>
          <a:blip r:embed="rId2"/>
          <a:stretch>
            <a:fillRect/>
          </a:stretch>
        </p:blipFill>
        <p:spPr>
          <a:xfrm>
            <a:off x="680320" y="2158410"/>
            <a:ext cx="10059321" cy="1754371"/>
          </a:xfrm>
          <a:prstGeom prst="rect">
            <a:avLst/>
          </a:prstGeom>
        </p:spPr>
      </p:pic>
      <p:sp>
        <p:nvSpPr>
          <p:cNvPr id="3" name="Rectangle 2">
            <a:extLst>
              <a:ext uri="{FF2B5EF4-FFF2-40B4-BE49-F238E27FC236}">
                <a16:creationId xmlns:a16="http://schemas.microsoft.com/office/drawing/2014/main" id="{AA12BF2C-16DC-40E6-818C-5B3EACF9EC8C}"/>
              </a:ext>
            </a:extLst>
          </p:cNvPr>
          <p:cNvSpPr/>
          <p:nvPr/>
        </p:nvSpPr>
        <p:spPr>
          <a:xfrm>
            <a:off x="680320" y="3924708"/>
            <a:ext cx="9303651" cy="369332"/>
          </a:xfrm>
          <a:prstGeom prst="rect">
            <a:avLst/>
          </a:prstGeom>
        </p:spPr>
        <p:txBody>
          <a:bodyPr wrap="square">
            <a:spAutoFit/>
          </a:bodyPr>
          <a:lstStyle/>
          <a:p>
            <a:r>
              <a:rPr lang="en-US" dirty="0"/>
              <a:t>Now placement groups can span multiple AZ few use cases are </a:t>
            </a:r>
            <a:r>
              <a:rPr lang="en-US" dirty="0" err="1"/>
              <a:t>hadoop</a:t>
            </a:r>
            <a:r>
              <a:rPr lang="en-US" dirty="0"/>
              <a:t> cluster </a:t>
            </a:r>
          </a:p>
        </p:txBody>
      </p:sp>
      <p:sp>
        <p:nvSpPr>
          <p:cNvPr id="13" name="Rectangle 12">
            <a:extLst>
              <a:ext uri="{FF2B5EF4-FFF2-40B4-BE49-F238E27FC236}">
                <a16:creationId xmlns:a16="http://schemas.microsoft.com/office/drawing/2014/main" id="{4602970E-B238-4F70-95F7-74A412D2E8DB}"/>
              </a:ext>
            </a:extLst>
          </p:cNvPr>
          <p:cNvSpPr/>
          <p:nvPr/>
        </p:nvSpPr>
        <p:spPr>
          <a:xfrm>
            <a:off x="680320" y="4244665"/>
            <a:ext cx="5479385" cy="430887"/>
          </a:xfrm>
          <a:prstGeom prst="rect">
            <a:avLst/>
          </a:prstGeom>
        </p:spPr>
        <p:txBody>
          <a:bodyPr wrap="none">
            <a:spAutoFit/>
          </a:bodyPr>
          <a:lstStyle/>
          <a:p>
            <a:r>
              <a:rPr lang="en-US" sz="2200" dirty="0"/>
              <a:t>Important key point for placement groups</a:t>
            </a:r>
          </a:p>
        </p:txBody>
      </p:sp>
      <p:pic>
        <p:nvPicPr>
          <p:cNvPr id="14" name="Picture 13">
            <a:extLst>
              <a:ext uri="{FF2B5EF4-FFF2-40B4-BE49-F238E27FC236}">
                <a16:creationId xmlns:a16="http://schemas.microsoft.com/office/drawing/2014/main" id="{0136105A-05F8-48F8-93E7-D57582EA0FCD}"/>
              </a:ext>
            </a:extLst>
          </p:cNvPr>
          <p:cNvPicPr>
            <a:picLocks noChangeAspect="1"/>
          </p:cNvPicPr>
          <p:nvPr/>
        </p:nvPicPr>
        <p:blipFill>
          <a:blip r:embed="rId3"/>
          <a:stretch>
            <a:fillRect/>
          </a:stretch>
        </p:blipFill>
        <p:spPr>
          <a:xfrm>
            <a:off x="680320" y="4675552"/>
            <a:ext cx="10059322" cy="1946291"/>
          </a:xfrm>
          <a:prstGeom prst="rect">
            <a:avLst/>
          </a:prstGeom>
        </p:spPr>
      </p:pic>
    </p:spTree>
    <p:extLst>
      <p:ext uri="{BB962C8B-B14F-4D97-AF65-F5344CB8AC3E}">
        <p14:creationId xmlns:p14="http://schemas.microsoft.com/office/powerpoint/2010/main" val="1823922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30887"/>
          </a:xfrm>
          <a:prstGeom prst="rect">
            <a:avLst/>
          </a:prstGeom>
        </p:spPr>
        <p:txBody>
          <a:bodyPr wrap="square">
            <a:spAutoFit/>
          </a:bodyPr>
          <a:lstStyle/>
          <a:p>
            <a:r>
              <a:rPr lang="en-US" sz="2200" dirty="0"/>
              <a:t>Let's create our first RDS instance</a:t>
            </a:r>
          </a:p>
        </p:txBody>
      </p:sp>
      <p:sp>
        <p:nvSpPr>
          <p:cNvPr id="6" name="Rectangle 5">
            <a:extLst>
              <a:ext uri="{FF2B5EF4-FFF2-40B4-BE49-F238E27FC236}">
                <a16:creationId xmlns:a16="http://schemas.microsoft.com/office/drawing/2014/main" id="{6CE74809-C3B2-4790-B5F4-AD079C0AA539}"/>
              </a:ext>
            </a:extLst>
          </p:cNvPr>
          <p:cNvSpPr/>
          <p:nvPr/>
        </p:nvSpPr>
        <p:spPr>
          <a:xfrm>
            <a:off x="897529" y="2528928"/>
            <a:ext cx="9639335" cy="369332"/>
          </a:xfrm>
          <a:prstGeom prst="rect">
            <a:avLst/>
          </a:prstGeom>
        </p:spPr>
        <p:txBody>
          <a:bodyPr wrap="square">
            <a:spAutoFit/>
          </a:bodyPr>
          <a:lstStyle/>
          <a:p>
            <a:r>
              <a:rPr lang="en-US" dirty="0"/>
              <a:t>Leave everything as default and launch the instance</a:t>
            </a:r>
          </a:p>
        </p:txBody>
      </p:sp>
      <p:sp>
        <p:nvSpPr>
          <p:cNvPr id="3" name="Rectangle 2">
            <a:extLst>
              <a:ext uri="{FF2B5EF4-FFF2-40B4-BE49-F238E27FC236}">
                <a16:creationId xmlns:a16="http://schemas.microsoft.com/office/drawing/2014/main" id="{E376A40B-7CFB-4724-B137-7E4AEADB1412}"/>
              </a:ext>
            </a:extLst>
          </p:cNvPr>
          <p:cNvSpPr/>
          <p:nvPr/>
        </p:nvSpPr>
        <p:spPr>
          <a:xfrm>
            <a:off x="897529" y="2898260"/>
            <a:ext cx="5609228" cy="369332"/>
          </a:xfrm>
          <a:prstGeom prst="rect">
            <a:avLst/>
          </a:prstGeom>
        </p:spPr>
        <p:txBody>
          <a:bodyPr wrap="none">
            <a:spAutoFit/>
          </a:bodyPr>
          <a:lstStyle/>
          <a:p>
            <a:r>
              <a:rPr lang="en-US" dirty="0"/>
              <a:t>Check the SG that was created by the launch wizard</a:t>
            </a:r>
          </a:p>
        </p:txBody>
      </p:sp>
      <p:sp>
        <p:nvSpPr>
          <p:cNvPr id="7" name="Rectangle 6">
            <a:extLst>
              <a:ext uri="{FF2B5EF4-FFF2-40B4-BE49-F238E27FC236}">
                <a16:creationId xmlns:a16="http://schemas.microsoft.com/office/drawing/2014/main" id="{B58F3BAD-5457-46E2-905D-120EB253675F}"/>
              </a:ext>
            </a:extLst>
          </p:cNvPr>
          <p:cNvSpPr/>
          <p:nvPr/>
        </p:nvSpPr>
        <p:spPr>
          <a:xfrm>
            <a:off x="897528" y="3267592"/>
            <a:ext cx="10383615" cy="369332"/>
          </a:xfrm>
          <a:prstGeom prst="rect">
            <a:avLst/>
          </a:prstGeom>
        </p:spPr>
        <p:txBody>
          <a:bodyPr wrap="square">
            <a:spAutoFit/>
          </a:bodyPr>
          <a:lstStyle/>
          <a:p>
            <a:r>
              <a:rPr lang="en-US" dirty="0"/>
              <a:t>Change the Security group to allow connections from the SG in which you have your webserver in</a:t>
            </a:r>
          </a:p>
        </p:txBody>
      </p:sp>
      <p:sp>
        <p:nvSpPr>
          <p:cNvPr id="8" name="Rectangle 7">
            <a:extLst>
              <a:ext uri="{FF2B5EF4-FFF2-40B4-BE49-F238E27FC236}">
                <a16:creationId xmlns:a16="http://schemas.microsoft.com/office/drawing/2014/main" id="{A11B41F0-3EB2-45DF-A668-6E25DBE8DAF0}"/>
              </a:ext>
            </a:extLst>
          </p:cNvPr>
          <p:cNvSpPr/>
          <p:nvPr/>
        </p:nvSpPr>
        <p:spPr>
          <a:xfrm>
            <a:off x="897526" y="3636924"/>
            <a:ext cx="9851989" cy="369332"/>
          </a:xfrm>
          <a:prstGeom prst="rect">
            <a:avLst/>
          </a:prstGeom>
        </p:spPr>
        <p:txBody>
          <a:bodyPr wrap="square">
            <a:spAutoFit/>
          </a:bodyPr>
          <a:lstStyle/>
          <a:p>
            <a:r>
              <a:rPr lang="en-US" dirty="0"/>
              <a:t>Create </a:t>
            </a:r>
            <a:r>
              <a:rPr lang="en-US" dirty="0" err="1"/>
              <a:t>Connect.php</a:t>
            </a:r>
            <a:r>
              <a:rPr lang="en-US" dirty="0"/>
              <a:t> in any S3 bucket you can get the code from git account</a:t>
            </a:r>
          </a:p>
        </p:txBody>
      </p:sp>
      <p:sp>
        <p:nvSpPr>
          <p:cNvPr id="4" name="Rectangle 3">
            <a:extLst>
              <a:ext uri="{FF2B5EF4-FFF2-40B4-BE49-F238E27FC236}">
                <a16:creationId xmlns:a16="http://schemas.microsoft.com/office/drawing/2014/main" id="{14C06EAD-0C2F-40E7-A870-0E080507998E}"/>
              </a:ext>
            </a:extLst>
          </p:cNvPr>
          <p:cNvSpPr/>
          <p:nvPr/>
        </p:nvSpPr>
        <p:spPr>
          <a:xfrm>
            <a:off x="1607359" y="4041550"/>
            <a:ext cx="5638659" cy="369332"/>
          </a:xfrm>
          <a:prstGeom prst="rect">
            <a:avLst/>
          </a:prstGeom>
        </p:spPr>
        <p:txBody>
          <a:bodyPr wrap="none">
            <a:spAutoFit/>
          </a:bodyPr>
          <a:lstStyle/>
          <a:p>
            <a:r>
              <a:rPr lang="en-US" dirty="0">
                <a:hlinkClick r:id="rId2"/>
              </a:rPr>
              <a:t>https://github.com/Amir345/git2/tree/master/AWS</a:t>
            </a:r>
            <a:endParaRPr lang="en-US" dirty="0"/>
          </a:p>
        </p:txBody>
      </p:sp>
      <p:sp>
        <p:nvSpPr>
          <p:cNvPr id="9" name="Rectangle 8">
            <a:extLst>
              <a:ext uri="{FF2B5EF4-FFF2-40B4-BE49-F238E27FC236}">
                <a16:creationId xmlns:a16="http://schemas.microsoft.com/office/drawing/2014/main" id="{95E5656C-359B-4377-987C-0B331A37B51B}"/>
              </a:ext>
            </a:extLst>
          </p:cNvPr>
          <p:cNvSpPr/>
          <p:nvPr/>
        </p:nvSpPr>
        <p:spPr>
          <a:xfrm>
            <a:off x="897526" y="4467921"/>
            <a:ext cx="9396656" cy="369332"/>
          </a:xfrm>
          <a:prstGeom prst="rect">
            <a:avLst/>
          </a:prstGeom>
        </p:spPr>
        <p:txBody>
          <a:bodyPr wrap="square">
            <a:spAutoFit/>
          </a:bodyPr>
          <a:lstStyle/>
          <a:p>
            <a:r>
              <a:rPr lang="en-US" dirty="0"/>
              <a:t>Launch a webserver and you will get the scripts from the git account</a:t>
            </a:r>
          </a:p>
        </p:txBody>
      </p:sp>
      <p:sp>
        <p:nvSpPr>
          <p:cNvPr id="10" name="Rectangle 9">
            <a:extLst>
              <a:ext uri="{FF2B5EF4-FFF2-40B4-BE49-F238E27FC236}">
                <a16:creationId xmlns:a16="http://schemas.microsoft.com/office/drawing/2014/main" id="{6FB21954-B7AD-4499-ABF0-3EFEC0065379}"/>
              </a:ext>
            </a:extLst>
          </p:cNvPr>
          <p:cNvSpPr/>
          <p:nvPr/>
        </p:nvSpPr>
        <p:spPr>
          <a:xfrm>
            <a:off x="897526" y="4837253"/>
            <a:ext cx="5142755" cy="369332"/>
          </a:xfrm>
          <a:prstGeom prst="rect">
            <a:avLst/>
          </a:prstGeom>
        </p:spPr>
        <p:txBody>
          <a:bodyPr wrap="none">
            <a:spAutoFit/>
          </a:bodyPr>
          <a:lstStyle/>
          <a:p>
            <a:r>
              <a:rPr lang="en-US" dirty="0"/>
              <a:t>Once done try to check if your webserver is live</a:t>
            </a:r>
          </a:p>
        </p:txBody>
      </p:sp>
      <p:sp>
        <p:nvSpPr>
          <p:cNvPr id="11" name="Rectangle 10">
            <a:extLst>
              <a:ext uri="{FF2B5EF4-FFF2-40B4-BE49-F238E27FC236}">
                <a16:creationId xmlns:a16="http://schemas.microsoft.com/office/drawing/2014/main" id="{2D1522A3-54A9-420E-9189-642F3522BF13}"/>
              </a:ext>
            </a:extLst>
          </p:cNvPr>
          <p:cNvSpPr/>
          <p:nvPr/>
        </p:nvSpPr>
        <p:spPr>
          <a:xfrm>
            <a:off x="897526" y="5206585"/>
            <a:ext cx="9396656" cy="369332"/>
          </a:xfrm>
          <a:prstGeom prst="rect">
            <a:avLst/>
          </a:prstGeom>
        </p:spPr>
        <p:txBody>
          <a:bodyPr wrap="square">
            <a:spAutoFit/>
          </a:bodyPr>
          <a:lstStyle/>
          <a:p>
            <a:r>
              <a:rPr lang="en-US" dirty="0"/>
              <a:t>Try to check if you can connect to </a:t>
            </a:r>
            <a:r>
              <a:rPr lang="en-US" dirty="0" err="1"/>
              <a:t>mysql</a:t>
            </a:r>
            <a:r>
              <a:rPr lang="en-US" dirty="0"/>
              <a:t> by going to IP address/</a:t>
            </a:r>
            <a:r>
              <a:rPr lang="en-US" dirty="0" err="1"/>
              <a:t>connect.php</a:t>
            </a:r>
            <a:endParaRPr lang="en-US" dirty="0"/>
          </a:p>
        </p:txBody>
      </p:sp>
      <p:sp>
        <p:nvSpPr>
          <p:cNvPr id="12" name="Rectangle 11">
            <a:extLst>
              <a:ext uri="{FF2B5EF4-FFF2-40B4-BE49-F238E27FC236}">
                <a16:creationId xmlns:a16="http://schemas.microsoft.com/office/drawing/2014/main" id="{F3A6AF9D-E605-46EF-8C08-057C41C6A6B5}"/>
              </a:ext>
            </a:extLst>
          </p:cNvPr>
          <p:cNvSpPr/>
          <p:nvPr/>
        </p:nvSpPr>
        <p:spPr>
          <a:xfrm>
            <a:off x="897526" y="5575917"/>
            <a:ext cx="3778599" cy="369332"/>
          </a:xfrm>
          <a:prstGeom prst="rect">
            <a:avLst/>
          </a:prstGeom>
        </p:spPr>
        <p:txBody>
          <a:bodyPr wrap="none">
            <a:spAutoFit/>
          </a:bodyPr>
          <a:lstStyle/>
          <a:p>
            <a:r>
              <a:rPr lang="en-US" dirty="0"/>
              <a:t>If not edit the file for </a:t>
            </a:r>
            <a:r>
              <a:rPr lang="en-US" dirty="0" err="1"/>
              <a:t>connect.php</a:t>
            </a:r>
            <a:endParaRPr lang="en-US" dirty="0"/>
          </a:p>
        </p:txBody>
      </p:sp>
    </p:spTree>
    <p:extLst>
      <p:ext uri="{BB962C8B-B14F-4D97-AF65-F5344CB8AC3E}">
        <p14:creationId xmlns:p14="http://schemas.microsoft.com/office/powerpoint/2010/main" val="398205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30887"/>
          </a:xfrm>
          <a:prstGeom prst="rect">
            <a:avLst/>
          </a:prstGeom>
        </p:spPr>
        <p:txBody>
          <a:bodyPr wrap="square">
            <a:spAutoFit/>
          </a:bodyPr>
          <a:lstStyle/>
          <a:p>
            <a:r>
              <a:rPr lang="en-US" sz="2200" dirty="0"/>
              <a:t>Let’s try to create a failover</a:t>
            </a:r>
          </a:p>
        </p:txBody>
      </p:sp>
      <p:sp>
        <p:nvSpPr>
          <p:cNvPr id="6" name="Rectangle 5">
            <a:extLst>
              <a:ext uri="{FF2B5EF4-FFF2-40B4-BE49-F238E27FC236}">
                <a16:creationId xmlns:a16="http://schemas.microsoft.com/office/drawing/2014/main" id="{6CE74809-C3B2-4790-B5F4-AD079C0AA539}"/>
              </a:ext>
            </a:extLst>
          </p:cNvPr>
          <p:cNvSpPr/>
          <p:nvPr/>
        </p:nvSpPr>
        <p:spPr>
          <a:xfrm>
            <a:off x="897529" y="2528928"/>
            <a:ext cx="9639335" cy="369332"/>
          </a:xfrm>
          <a:prstGeom prst="rect">
            <a:avLst/>
          </a:prstGeom>
        </p:spPr>
        <p:txBody>
          <a:bodyPr wrap="square">
            <a:spAutoFit/>
          </a:bodyPr>
          <a:lstStyle/>
          <a:p>
            <a:r>
              <a:rPr lang="en-US" dirty="0"/>
              <a:t>Delete the security rules and it should fail to connect to DB</a:t>
            </a:r>
          </a:p>
        </p:txBody>
      </p:sp>
      <p:sp>
        <p:nvSpPr>
          <p:cNvPr id="3" name="Rectangle 2">
            <a:extLst>
              <a:ext uri="{FF2B5EF4-FFF2-40B4-BE49-F238E27FC236}">
                <a16:creationId xmlns:a16="http://schemas.microsoft.com/office/drawing/2014/main" id="{E376A40B-7CFB-4724-B137-7E4AEADB1412}"/>
              </a:ext>
            </a:extLst>
          </p:cNvPr>
          <p:cNvSpPr/>
          <p:nvPr/>
        </p:nvSpPr>
        <p:spPr>
          <a:xfrm>
            <a:off x="645860" y="2898260"/>
            <a:ext cx="5643340" cy="430887"/>
          </a:xfrm>
          <a:prstGeom prst="rect">
            <a:avLst/>
          </a:prstGeom>
        </p:spPr>
        <p:txBody>
          <a:bodyPr wrap="none">
            <a:spAutoFit/>
          </a:bodyPr>
          <a:lstStyle/>
          <a:p>
            <a:r>
              <a:rPr lang="en-US" sz="2200" dirty="0"/>
              <a:t>RDS- Backups-read replicas and Multiple AZ</a:t>
            </a:r>
          </a:p>
        </p:txBody>
      </p:sp>
      <p:sp>
        <p:nvSpPr>
          <p:cNvPr id="13" name="Rectangle 12">
            <a:extLst>
              <a:ext uri="{FF2B5EF4-FFF2-40B4-BE49-F238E27FC236}">
                <a16:creationId xmlns:a16="http://schemas.microsoft.com/office/drawing/2014/main" id="{C943923E-EADD-4045-8D72-551DFB235F4A}"/>
              </a:ext>
            </a:extLst>
          </p:cNvPr>
          <p:cNvSpPr/>
          <p:nvPr/>
        </p:nvSpPr>
        <p:spPr>
          <a:xfrm>
            <a:off x="897529" y="3269617"/>
            <a:ext cx="1015021" cy="369332"/>
          </a:xfrm>
          <a:prstGeom prst="rect">
            <a:avLst/>
          </a:prstGeom>
        </p:spPr>
        <p:txBody>
          <a:bodyPr wrap="none">
            <a:spAutoFit/>
          </a:bodyPr>
          <a:lstStyle/>
          <a:p>
            <a:r>
              <a:rPr lang="en-US" dirty="0"/>
              <a:t>Backups</a:t>
            </a:r>
          </a:p>
        </p:txBody>
      </p:sp>
      <p:pic>
        <p:nvPicPr>
          <p:cNvPr id="15" name="Picture 14">
            <a:extLst>
              <a:ext uri="{FF2B5EF4-FFF2-40B4-BE49-F238E27FC236}">
                <a16:creationId xmlns:a16="http://schemas.microsoft.com/office/drawing/2014/main" id="{22B2D726-6AEE-4E45-ADDB-230ACF9A16AC}"/>
              </a:ext>
            </a:extLst>
          </p:cNvPr>
          <p:cNvPicPr>
            <a:picLocks noChangeAspect="1"/>
          </p:cNvPicPr>
          <p:nvPr/>
        </p:nvPicPr>
        <p:blipFill>
          <a:blip r:embed="rId2"/>
          <a:stretch>
            <a:fillRect/>
          </a:stretch>
        </p:blipFill>
        <p:spPr>
          <a:xfrm>
            <a:off x="645860" y="3698479"/>
            <a:ext cx="11191501" cy="2843053"/>
          </a:xfrm>
          <a:prstGeom prst="rect">
            <a:avLst/>
          </a:prstGeom>
        </p:spPr>
      </p:pic>
    </p:spTree>
    <p:extLst>
      <p:ext uri="{BB962C8B-B14F-4D97-AF65-F5344CB8AC3E}">
        <p14:creationId xmlns:p14="http://schemas.microsoft.com/office/powerpoint/2010/main" val="1299595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30887"/>
          </a:xfrm>
          <a:prstGeom prst="rect">
            <a:avLst/>
          </a:prstGeom>
        </p:spPr>
        <p:txBody>
          <a:bodyPr wrap="square">
            <a:spAutoFit/>
          </a:bodyPr>
          <a:lstStyle/>
          <a:p>
            <a:r>
              <a:rPr lang="en-US" sz="2200" dirty="0"/>
              <a:t>Automated backups</a:t>
            </a:r>
          </a:p>
        </p:txBody>
      </p:sp>
      <p:pic>
        <p:nvPicPr>
          <p:cNvPr id="7" name="Picture 6">
            <a:extLst>
              <a:ext uri="{FF2B5EF4-FFF2-40B4-BE49-F238E27FC236}">
                <a16:creationId xmlns:a16="http://schemas.microsoft.com/office/drawing/2014/main" id="{B0DBFCFB-97BA-44B2-94F4-DE06773EF63D}"/>
              </a:ext>
            </a:extLst>
          </p:cNvPr>
          <p:cNvPicPr>
            <a:picLocks noChangeAspect="1"/>
          </p:cNvPicPr>
          <p:nvPr/>
        </p:nvPicPr>
        <p:blipFill>
          <a:blip r:embed="rId2"/>
          <a:stretch>
            <a:fillRect/>
          </a:stretch>
        </p:blipFill>
        <p:spPr>
          <a:xfrm>
            <a:off x="813306" y="2528928"/>
            <a:ext cx="10951788" cy="2330151"/>
          </a:xfrm>
          <a:prstGeom prst="rect">
            <a:avLst/>
          </a:prstGeom>
        </p:spPr>
      </p:pic>
      <p:sp>
        <p:nvSpPr>
          <p:cNvPr id="8" name="Rectangle 7">
            <a:extLst>
              <a:ext uri="{FF2B5EF4-FFF2-40B4-BE49-F238E27FC236}">
                <a16:creationId xmlns:a16="http://schemas.microsoft.com/office/drawing/2014/main" id="{7B547577-1497-43D7-833A-1BC722CADC18}"/>
              </a:ext>
            </a:extLst>
          </p:cNvPr>
          <p:cNvSpPr/>
          <p:nvPr/>
        </p:nvSpPr>
        <p:spPr>
          <a:xfrm>
            <a:off x="813306" y="4976612"/>
            <a:ext cx="10659224" cy="646331"/>
          </a:xfrm>
          <a:prstGeom prst="rect">
            <a:avLst/>
          </a:prstGeom>
        </p:spPr>
        <p:txBody>
          <a:bodyPr wrap="square">
            <a:spAutoFit/>
          </a:bodyPr>
          <a:lstStyle/>
          <a:p>
            <a:r>
              <a:rPr lang="en-US" dirty="0"/>
              <a:t>Snapshots are done manually you have to go to the console and do it and even after you delete the instance these manual snapshots will be retained wherein with automated backups it will be deleted</a:t>
            </a:r>
          </a:p>
        </p:txBody>
      </p:sp>
    </p:spTree>
    <p:extLst>
      <p:ext uri="{BB962C8B-B14F-4D97-AF65-F5344CB8AC3E}">
        <p14:creationId xmlns:p14="http://schemas.microsoft.com/office/powerpoint/2010/main" val="37496042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30887"/>
          </a:xfrm>
          <a:prstGeom prst="rect">
            <a:avLst/>
          </a:prstGeom>
        </p:spPr>
        <p:txBody>
          <a:bodyPr wrap="square">
            <a:spAutoFit/>
          </a:bodyPr>
          <a:lstStyle/>
          <a:p>
            <a:r>
              <a:rPr lang="en-US" sz="2200" dirty="0"/>
              <a:t>Restoring backups</a:t>
            </a:r>
          </a:p>
        </p:txBody>
      </p:sp>
      <p:pic>
        <p:nvPicPr>
          <p:cNvPr id="4" name="Picture 3">
            <a:extLst>
              <a:ext uri="{FF2B5EF4-FFF2-40B4-BE49-F238E27FC236}">
                <a16:creationId xmlns:a16="http://schemas.microsoft.com/office/drawing/2014/main" id="{E4F17DD5-A3B2-415F-94B1-180CE36197B2}"/>
              </a:ext>
            </a:extLst>
          </p:cNvPr>
          <p:cNvPicPr>
            <a:picLocks noChangeAspect="1"/>
          </p:cNvPicPr>
          <p:nvPr/>
        </p:nvPicPr>
        <p:blipFill>
          <a:blip r:embed="rId2"/>
          <a:stretch>
            <a:fillRect/>
          </a:stretch>
        </p:blipFill>
        <p:spPr>
          <a:xfrm>
            <a:off x="680314" y="2547341"/>
            <a:ext cx="11325225" cy="1424763"/>
          </a:xfrm>
          <a:prstGeom prst="rect">
            <a:avLst/>
          </a:prstGeom>
        </p:spPr>
      </p:pic>
      <p:pic>
        <p:nvPicPr>
          <p:cNvPr id="11" name="Picture 10">
            <a:extLst>
              <a:ext uri="{FF2B5EF4-FFF2-40B4-BE49-F238E27FC236}">
                <a16:creationId xmlns:a16="http://schemas.microsoft.com/office/drawing/2014/main" id="{DBC05FCF-4DDB-46D6-8BE8-6A1629D1033F}"/>
              </a:ext>
            </a:extLst>
          </p:cNvPr>
          <p:cNvPicPr>
            <a:picLocks noChangeAspect="1"/>
          </p:cNvPicPr>
          <p:nvPr/>
        </p:nvPicPr>
        <p:blipFill>
          <a:blip r:embed="rId3"/>
          <a:stretch>
            <a:fillRect/>
          </a:stretch>
        </p:blipFill>
        <p:spPr>
          <a:xfrm>
            <a:off x="680313" y="4348716"/>
            <a:ext cx="11325225" cy="2389651"/>
          </a:xfrm>
          <a:prstGeom prst="rect">
            <a:avLst/>
          </a:prstGeom>
        </p:spPr>
      </p:pic>
      <p:sp>
        <p:nvSpPr>
          <p:cNvPr id="12" name="Rectangle 11">
            <a:extLst>
              <a:ext uri="{FF2B5EF4-FFF2-40B4-BE49-F238E27FC236}">
                <a16:creationId xmlns:a16="http://schemas.microsoft.com/office/drawing/2014/main" id="{BC31AD2E-C702-4898-8D6A-C9EF4D5934D1}"/>
              </a:ext>
            </a:extLst>
          </p:cNvPr>
          <p:cNvSpPr/>
          <p:nvPr/>
        </p:nvSpPr>
        <p:spPr>
          <a:xfrm>
            <a:off x="680314" y="3917829"/>
            <a:ext cx="6039293" cy="430887"/>
          </a:xfrm>
          <a:prstGeom prst="rect">
            <a:avLst/>
          </a:prstGeom>
        </p:spPr>
        <p:txBody>
          <a:bodyPr wrap="square">
            <a:spAutoFit/>
          </a:bodyPr>
          <a:lstStyle/>
          <a:p>
            <a:r>
              <a:rPr lang="en-US" sz="2200" dirty="0"/>
              <a:t>Encryption</a:t>
            </a:r>
          </a:p>
        </p:txBody>
      </p:sp>
    </p:spTree>
    <p:extLst>
      <p:ext uri="{BB962C8B-B14F-4D97-AF65-F5344CB8AC3E}">
        <p14:creationId xmlns:p14="http://schemas.microsoft.com/office/powerpoint/2010/main" val="26047804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30887"/>
          </a:xfrm>
          <a:prstGeom prst="rect">
            <a:avLst/>
          </a:prstGeom>
        </p:spPr>
        <p:txBody>
          <a:bodyPr wrap="square">
            <a:spAutoFit/>
          </a:bodyPr>
          <a:lstStyle/>
          <a:p>
            <a:r>
              <a:rPr lang="en-US" sz="2200" dirty="0"/>
              <a:t>Creating Snapshot</a:t>
            </a:r>
          </a:p>
        </p:txBody>
      </p:sp>
      <p:pic>
        <p:nvPicPr>
          <p:cNvPr id="6" name="Picture 5">
            <a:extLst>
              <a:ext uri="{FF2B5EF4-FFF2-40B4-BE49-F238E27FC236}">
                <a16:creationId xmlns:a16="http://schemas.microsoft.com/office/drawing/2014/main" id="{43FB9F3B-A979-4375-A028-C0B2862626FD}"/>
              </a:ext>
            </a:extLst>
          </p:cNvPr>
          <p:cNvPicPr>
            <a:picLocks noChangeAspect="1"/>
          </p:cNvPicPr>
          <p:nvPr/>
        </p:nvPicPr>
        <p:blipFill>
          <a:blip r:embed="rId2"/>
          <a:stretch>
            <a:fillRect/>
          </a:stretch>
        </p:blipFill>
        <p:spPr>
          <a:xfrm>
            <a:off x="757902" y="2612049"/>
            <a:ext cx="5019675" cy="3990975"/>
          </a:xfrm>
          <a:prstGeom prst="rect">
            <a:avLst/>
          </a:prstGeom>
        </p:spPr>
      </p:pic>
      <p:sp>
        <p:nvSpPr>
          <p:cNvPr id="7" name="Rectangle 6">
            <a:extLst>
              <a:ext uri="{FF2B5EF4-FFF2-40B4-BE49-F238E27FC236}">
                <a16:creationId xmlns:a16="http://schemas.microsoft.com/office/drawing/2014/main" id="{91AC0BEF-C31D-4BB1-940C-03C4351F24BE}"/>
              </a:ext>
            </a:extLst>
          </p:cNvPr>
          <p:cNvSpPr/>
          <p:nvPr/>
        </p:nvSpPr>
        <p:spPr>
          <a:xfrm>
            <a:off x="5802086" y="2612049"/>
            <a:ext cx="6096000" cy="923330"/>
          </a:xfrm>
          <a:prstGeom prst="rect">
            <a:avLst/>
          </a:prstGeom>
        </p:spPr>
        <p:txBody>
          <a:bodyPr>
            <a:spAutoFit/>
          </a:bodyPr>
          <a:lstStyle/>
          <a:p>
            <a:r>
              <a:rPr lang="en-US" dirty="0"/>
              <a:t>In order to </a:t>
            </a:r>
            <a:r>
              <a:rPr lang="en-US" dirty="0" err="1"/>
              <a:t>restor</a:t>
            </a:r>
            <a:r>
              <a:rPr lang="en-US" dirty="0"/>
              <a:t> for point in time it is done using instance actions where if we restore the snapshot that would restore the full snapshot</a:t>
            </a:r>
          </a:p>
        </p:txBody>
      </p:sp>
      <p:sp>
        <p:nvSpPr>
          <p:cNvPr id="8" name="Rectangle 7">
            <a:extLst>
              <a:ext uri="{FF2B5EF4-FFF2-40B4-BE49-F238E27FC236}">
                <a16:creationId xmlns:a16="http://schemas.microsoft.com/office/drawing/2014/main" id="{E0448B1E-118D-42E6-9DA4-7D8B39634CD5}"/>
              </a:ext>
            </a:extLst>
          </p:cNvPr>
          <p:cNvSpPr/>
          <p:nvPr/>
        </p:nvSpPr>
        <p:spPr>
          <a:xfrm>
            <a:off x="5802086" y="3618500"/>
            <a:ext cx="4519186" cy="369332"/>
          </a:xfrm>
          <a:prstGeom prst="rect">
            <a:avLst/>
          </a:prstGeom>
        </p:spPr>
        <p:txBody>
          <a:bodyPr wrap="none">
            <a:spAutoFit/>
          </a:bodyPr>
          <a:lstStyle/>
          <a:p>
            <a:r>
              <a:rPr lang="en-US" dirty="0"/>
              <a:t>What all actions you can do on a snapshot</a:t>
            </a:r>
          </a:p>
        </p:txBody>
      </p:sp>
      <p:pic>
        <p:nvPicPr>
          <p:cNvPr id="10" name="Picture 9">
            <a:extLst>
              <a:ext uri="{FF2B5EF4-FFF2-40B4-BE49-F238E27FC236}">
                <a16:creationId xmlns:a16="http://schemas.microsoft.com/office/drawing/2014/main" id="{4B265C97-3EB1-448E-8C42-738B37D91519}"/>
              </a:ext>
            </a:extLst>
          </p:cNvPr>
          <p:cNvPicPr>
            <a:picLocks noChangeAspect="1"/>
          </p:cNvPicPr>
          <p:nvPr/>
        </p:nvPicPr>
        <p:blipFill>
          <a:blip r:embed="rId3"/>
          <a:stretch>
            <a:fillRect/>
          </a:stretch>
        </p:blipFill>
        <p:spPr>
          <a:xfrm>
            <a:off x="5955008" y="4070953"/>
            <a:ext cx="6236992" cy="2532071"/>
          </a:xfrm>
          <a:prstGeom prst="rect">
            <a:avLst/>
          </a:prstGeom>
        </p:spPr>
      </p:pic>
    </p:spTree>
    <p:extLst>
      <p:ext uri="{BB962C8B-B14F-4D97-AF65-F5344CB8AC3E}">
        <p14:creationId xmlns:p14="http://schemas.microsoft.com/office/powerpoint/2010/main" val="12292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a:t>What all actions you can do on a snapshot</a:t>
            </a:r>
          </a:p>
        </p:txBody>
      </p:sp>
      <p:sp>
        <p:nvSpPr>
          <p:cNvPr id="3" name="Rectangle 2">
            <a:extLst>
              <a:ext uri="{FF2B5EF4-FFF2-40B4-BE49-F238E27FC236}">
                <a16:creationId xmlns:a16="http://schemas.microsoft.com/office/drawing/2014/main" id="{D9F3A473-7DAC-4746-8CED-95B667BD1D5E}"/>
              </a:ext>
            </a:extLst>
          </p:cNvPr>
          <p:cNvSpPr/>
          <p:nvPr/>
        </p:nvSpPr>
        <p:spPr>
          <a:xfrm>
            <a:off x="680314" y="2524322"/>
            <a:ext cx="10483871" cy="369332"/>
          </a:xfrm>
          <a:prstGeom prst="rect">
            <a:avLst/>
          </a:prstGeom>
        </p:spPr>
        <p:txBody>
          <a:bodyPr wrap="square">
            <a:spAutoFit/>
          </a:bodyPr>
          <a:lstStyle/>
          <a:p>
            <a:r>
              <a:rPr lang="en-US" dirty="0"/>
              <a:t>We can migrate the engine, you cannot change the instance class</a:t>
            </a:r>
          </a:p>
        </p:txBody>
      </p:sp>
      <p:sp>
        <p:nvSpPr>
          <p:cNvPr id="4" name="Rectangle 3">
            <a:extLst>
              <a:ext uri="{FF2B5EF4-FFF2-40B4-BE49-F238E27FC236}">
                <a16:creationId xmlns:a16="http://schemas.microsoft.com/office/drawing/2014/main" id="{1C2214F0-72C1-43BE-8D30-72F86E715426}"/>
              </a:ext>
            </a:extLst>
          </p:cNvPr>
          <p:cNvSpPr/>
          <p:nvPr/>
        </p:nvSpPr>
        <p:spPr>
          <a:xfrm>
            <a:off x="680313" y="2823581"/>
            <a:ext cx="9962878" cy="369332"/>
          </a:xfrm>
          <a:prstGeom prst="rect">
            <a:avLst/>
          </a:prstGeom>
        </p:spPr>
        <p:txBody>
          <a:bodyPr wrap="square">
            <a:spAutoFit/>
          </a:bodyPr>
          <a:lstStyle/>
          <a:p>
            <a:r>
              <a:rPr lang="en-US" dirty="0"/>
              <a:t>We can also copy it another region and we can restore it on another region</a:t>
            </a:r>
          </a:p>
        </p:txBody>
      </p:sp>
      <p:sp>
        <p:nvSpPr>
          <p:cNvPr id="9" name="Rectangle 8">
            <a:extLst>
              <a:ext uri="{FF2B5EF4-FFF2-40B4-BE49-F238E27FC236}">
                <a16:creationId xmlns:a16="http://schemas.microsoft.com/office/drawing/2014/main" id="{C68C4EEF-EABA-4498-908C-A0FA4F9DA009}"/>
              </a:ext>
            </a:extLst>
          </p:cNvPr>
          <p:cNvSpPr/>
          <p:nvPr/>
        </p:nvSpPr>
        <p:spPr>
          <a:xfrm>
            <a:off x="680312" y="3192913"/>
            <a:ext cx="9613870" cy="369332"/>
          </a:xfrm>
          <a:prstGeom prst="rect">
            <a:avLst/>
          </a:prstGeom>
        </p:spPr>
        <p:txBody>
          <a:bodyPr wrap="square">
            <a:spAutoFit/>
          </a:bodyPr>
          <a:lstStyle/>
          <a:p>
            <a:r>
              <a:rPr lang="en-US" b="1" dirty="0"/>
              <a:t>Note :- while restoring you can scale up the </a:t>
            </a:r>
            <a:r>
              <a:rPr lang="en-US" b="1" dirty="0" err="1"/>
              <a:t>db</a:t>
            </a:r>
            <a:r>
              <a:rPr lang="en-US" b="1" dirty="0"/>
              <a:t> instance class</a:t>
            </a:r>
          </a:p>
        </p:txBody>
      </p:sp>
      <p:sp>
        <p:nvSpPr>
          <p:cNvPr id="11" name="Rectangle 10">
            <a:extLst>
              <a:ext uri="{FF2B5EF4-FFF2-40B4-BE49-F238E27FC236}">
                <a16:creationId xmlns:a16="http://schemas.microsoft.com/office/drawing/2014/main" id="{8898D248-E954-4A0A-ACB1-AF043DDA22B8}"/>
              </a:ext>
            </a:extLst>
          </p:cNvPr>
          <p:cNvSpPr/>
          <p:nvPr/>
        </p:nvSpPr>
        <p:spPr>
          <a:xfrm>
            <a:off x="680311" y="3526861"/>
            <a:ext cx="5174815" cy="369332"/>
          </a:xfrm>
          <a:prstGeom prst="rect">
            <a:avLst/>
          </a:prstGeom>
        </p:spPr>
        <p:txBody>
          <a:bodyPr wrap="none">
            <a:spAutoFit/>
          </a:bodyPr>
          <a:lstStyle/>
          <a:p>
            <a:r>
              <a:rPr lang="en-US" dirty="0"/>
              <a:t>Encryption option only comes when we use prod</a:t>
            </a:r>
          </a:p>
        </p:txBody>
      </p:sp>
      <p:pic>
        <p:nvPicPr>
          <p:cNvPr id="13" name="Picture 12">
            <a:extLst>
              <a:ext uri="{FF2B5EF4-FFF2-40B4-BE49-F238E27FC236}">
                <a16:creationId xmlns:a16="http://schemas.microsoft.com/office/drawing/2014/main" id="{914B1B8A-7A7D-4298-8BF2-372A6C7527CE}"/>
              </a:ext>
            </a:extLst>
          </p:cNvPr>
          <p:cNvPicPr>
            <a:picLocks noChangeAspect="1"/>
          </p:cNvPicPr>
          <p:nvPr/>
        </p:nvPicPr>
        <p:blipFill>
          <a:blip r:embed="rId2"/>
          <a:stretch>
            <a:fillRect/>
          </a:stretch>
        </p:blipFill>
        <p:spPr>
          <a:xfrm>
            <a:off x="2418489" y="3896193"/>
            <a:ext cx="6486525" cy="2841310"/>
          </a:xfrm>
          <a:prstGeom prst="rect">
            <a:avLst/>
          </a:prstGeom>
        </p:spPr>
      </p:pic>
    </p:spTree>
    <p:extLst>
      <p:ext uri="{BB962C8B-B14F-4D97-AF65-F5344CB8AC3E}">
        <p14:creationId xmlns:p14="http://schemas.microsoft.com/office/powerpoint/2010/main" val="3378069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a:t>Multi -AZ</a:t>
            </a:r>
          </a:p>
        </p:txBody>
      </p:sp>
      <p:sp>
        <p:nvSpPr>
          <p:cNvPr id="8" name="Rectangle 7">
            <a:extLst>
              <a:ext uri="{FF2B5EF4-FFF2-40B4-BE49-F238E27FC236}">
                <a16:creationId xmlns:a16="http://schemas.microsoft.com/office/drawing/2014/main" id="{72E7E1E6-C000-4910-B5BF-5E5380C82990}"/>
              </a:ext>
            </a:extLst>
          </p:cNvPr>
          <p:cNvSpPr/>
          <p:nvPr/>
        </p:nvSpPr>
        <p:spPr>
          <a:xfrm>
            <a:off x="878958" y="2559706"/>
            <a:ext cx="11019128" cy="923330"/>
          </a:xfrm>
          <a:prstGeom prst="rect">
            <a:avLst/>
          </a:prstGeom>
        </p:spPr>
        <p:txBody>
          <a:bodyPr wrap="square">
            <a:spAutoFit/>
          </a:bodyPr>
          <a:lstStyle/>
          <a:p>
            <a:r>
              <a:rPr lang="en-US" dirty="0"/>
              <a:t>Multi-AZ is for DR purpose and it synchronously back up your production </a:t>
            </a:r>
            <a:r>
              <a:rPr lang="en-US" dirty="0" err="1"/>
              <a:t>databse</a:t>
            </a:r>
            <a:r>
              <a:rPr lang="en-US" dirty="0"/>
              <a:t> in another AZ and in case of </a:t>
            </a:r>
            <a:r>
              <a:rPr lang="en-US" dirty="0" err="1"/>
              <a:t>maintainance</a:t>
            </a:r>
            <a:r>
              <a:rPr lang="en-US" dirty="0"/>
              <a:t> or </a:t>
            </a:r>
            <a:r>
              <a:rPr lang="en-US" dirty="0" err="1"/>
              <a:t>faqlure</a:t>
            </a:r>
            <a:r>
              <a:rPr lang="en-US" dirty="0"/>
              <a:t> it would fail automatically to the </a:t>
            </a:r>
            <a:r>
              <a:rPr lang="en-US" dirty="0" err="1"/>
              <a:t>db</a:t>
            </a:r>
            <a:r>
              <a:rPr lang="en-US" dirty="0"/>
              <a:t> in another AZ and you don't have to change the endpoint</a:t>
            </a:r>
          </a:p>
        </p:txBody>
      </p:sp>
      <p:pic>
        <p:nvPicPr>
          <p:cNvPr id="12" name="Picture 11">
            <a:extLst>
              <a:ext uri="{FF2B5EF4-FFF2-40B4-BE49-F238E27FC236}">
                <a16:creationId xmlns:a16="http://schemas.microsoft.com/office/drawing/2014/main" id="{53E9B852-224D-47DE-A23A-099091E98209}"/>
              </a:ext>
            </a:extLst>
          </p:cNvPr>
          <p:cNvPicPr>
            <a:picLocks noChangeAspect="1"/>
          </p:cNvPicPr>
          <p:nvPr/>
        </p:nvPicPr>
        <p:blipFill>
          <a:blip r:embed="rId2"/>
          <a:stretch>
            <a:fillRect/>
          </a:stretch>
        </p:blipFill>
        <p:spPr>
          <a:xfrm>
            <a:off x="345890" y="3483036"/>
            <a:ext cx="11649075" cy="2985755"/>
          </a:xfrm>
          <a:prstGeom prst="rect">
            <a:avLst/>
          </a:prstGeom>
        </p:spPr>
      </p:pic>
    </p:spTree>
    <p:extLst>
      <p:ext uri="{BB962C8B-B14F-4D97-AF65-F5344CB8AC3E}">
        <p14:creationId xmlns:p14="http://schemas.microsoft.com/office/powerpoint/2010/main" val="17165767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a:t>Multi -AZ</a:t>
            </a:r>
          </a:p>
        </p:txBody>
      </p:sp>
      <p:pic>
        <p:nvPicPr>
          <p:cNvPr id="4" name="Picture 3">
            <a:extLst>
              <a:ext uri="{FF2B5EF4-FFF2-40B4-BE49-F238E27FC236}">
                <a16:creationId xmlns:a16="http://schemas.microsoft.com/office/drawing/2014/main" id="{FFD25AE9-AC9D-4514-B1B6-A8F6479A955E}"/>
              </a:ext>
            </a:extLst>
          </p:cNvPr>
          <p:cNvPicPr>
            <a:picLocks noChangeAspect="1"/>
          </p:cNvPicPr>
          <p:nvPr/>
        </p:nvPicPr>
        <p:blipFill>
          <a:blip r:embed="rId2"/>
          <a:stretch>
            <a:fillRect/>
          </a:stretch>
        </p:blipFill>
        <p:spPr>
          <a:xfrm>
            <a:off x="583725" y="2744372"/>
            <a:ext cx="11410950" cy="3603265"/>
          </a:xfrm>
          <a:prstGeom prst="rect">
            <a:avLst/>
          </a:prstGeom>
        </p:spPr>
      </p:pic>
    </p:spTree>
    <p:extLst>
      <p:ext uri="{BB962C8B-B14F-4D97-AF65-F5344CB8AC3E}">
        <p14:creationId xmlns:p14="http://schemas.microsoft.com/office/powerpoint/2010/main" val="14027233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a:xfrm>
            <a:off x="680321" y="753228"/>
            <a:ext cx="9613861" cy="1080938"/>
          </a:xfrm>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a:t>Multi -AZ</a:t>
            </a:r>
          </a:p>
        </p:txBody>
      </p:sp>
      <p:sp>
        <p:nvSpPr>
          <p:cNvPr id="3" name="Rectangle 2">
            <a:extLst>
              <a:ext uri="{FF2B5EF4-FFF2-40B4-BE49-F238E27FC236}">
                <a16:creationId xmlns:a16="http://schemas.microsoft.com/office/drawing/2014/main" id="{9809F8B8-F877-41F9-904F-48D8E19F84FF}"/>
              </a:ext>
            </a:extLst>
          </p:cNvPr>
          <p:cNvSpPr/>
          <p:nvPr/>
        </p:nvSpPr>
        <p:spPr>
          <a:xfrm>
            <a:off x="903029" y="2559706"/>
            <a:ext cx="3517310" cy="369332"/>
          </a:xfrm>
          <a:prstGeom prst="rect">
            <a:avLst/>
          </a:prstGeom>
        </p:spPr>
        <p:txBody>
          <a:bodyPr wrap="none">
            <a:spAutoFit/>
          </a:bodyPr>
          <a:lstStyle/>
          <a:p>
            <a:r>
              <a:rPr lang="en-US" dirty="0"/>
              <a:t>Supported database for multi-</a:t>
            </a:r>
            <a:r>
              <a:rPr lang="en-US" dirty="0" err="1"/>
              <a:t>az</a:t>
            </a:r>
            <a:endParaRPr lang="en-US" dirty="0"/>
          </a:p>
        </p:txBody>
      </p:sp>
      <p:pic>
        <p:nvPicPr>
          <p:cNvPr id="7" name="Picture 6">
            <a:extLst>
              <a:ext uri="{FF2B5EF4-FFF2-40B4-BE49-F238E27FC236}">
                <a16:creationId xmlns:a16="http://schemas.microsoft.com/office/drawing/2014/main" id="{B7C04713-D77A-4932-97CE-9BC725FEE05F}"/>
              </a:ext>
            </a:extLst>
          </p:cNvPr>
          <p:cNvPicPr>
            <a:picLocks noChangeAspect="1"/>
          </p:cNvPicPr>
          <p:nvPr/>
        </p:nvPicPr>
        <p:blipFill>
          <a:blip r:embed="rId2"/>
          <a:stretch>
            <a:fillRect/>
          </a:stretch>
        </p:blipFill>
        <p:spPr>
          <a:xfrm>
            <a:off x="903029" y="3021371"/>
            <a:ext cx="4924425" cy="3541510"/>
          </a:xfrm>
          <a:prstGeom prst="rect">
            <a:avLst/>
          </a:prstGeom>
        </p:spPr>
      </p:pic>
      <p:sp>
        <p:nvSpPr>
          <p:cNvPr id="8" name="Rectangle 7">
            <a:extLst>
              <a:ext uri="{FF2B5EF4-FFF2-40B4-BE49-F238E27FC236}">
                <a16:creationId xmlns:a16="http://schemas.microsoft.com/office/drawing/2014/main" id="{CCB81D60-58B4-485E-81F2-65F36EC92B4E}"/>
              </a:ext>
            </a:extLst>
          </p:cNvPr>
          <p:cNvSpPr/>
          <p:nvPr/>
        </p:nvSpPr>
        <p:spPr>
          <a:xfrm>
            <a:off x="5827454" y="3882288"/>
            <a:ext cx="6591374" cy="369332"/>
          </a:xfrm>
          <a:prstGeom prst="rect">
            <a:avLst/>
          </a:prstGeom>
        </p:spPr>
        <p:txBody>
          <a:bodyPr wrap="square">
            <a:spAutoFit/>
          </a:bodyPr>
          <a:lstStyle/>
          <a:p>
            <a:r>
              <a:rPr lang="en-US" dirty="0"/>
              <a:t>Note :- Aurora has multiple copies by default in different AZ</a:t>
            </a:r>
          </a:p>
        </p:txBody>
      </p:sp>
    </p:spTree>
    <p:extLst>
      <p:ext uri="{BB962C8B-B14F-4D97-AF65-F5344CB8AC3E}">
        <p14:creationId xmlns:p14="http://schemas.microsoft.com/office/powerpoint/2010/main" val="17396953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a:xfrm>
            <a:off x="680321" y="753228"/>
            <a:ext cx="9613861" cy="1080938"/>
          </a:xfrm>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a:t>Read-Replicas</a:t>
            </a:r>
          </a:p>
        </p:txBody>
      </p:sp>
      <p:sp>
        <p:nvSpPr>
          <p:cNvPr id="4" name="Rectangle 3">
            <a:extLst>
              <a:ext uri="{FF2B5EF4-FFF2-40B4-BE49-F238E27FC236}">
                <a16:creationId xmlns:a16="http://schemas.microsoft.com/office/drawing/2014/main" id="{337417C0-FF17-4708-89E3-95F6F43297B5}"/>
              </a:ext>
            </a:extLst>
          </p:cNvPr>
          <p:cNvSpPr/>
          <p:nvPr/>
        </p:nvSpPr>
        <p:spPr>
          <a:xfrm>
            <a:off x="900222" y="2559706"/>
            <a:ext cx="9647275" cy="923330"/>
          </a:xfrm>
          <a:prstGeom prst="rect">
            <a:avLst/>
          </a:prstGeom>
        </p:spPr>
        <p:txBody>
          <a:bodyPr wrap="square">
            <a:spAutoFit/>
          </a:bodyPr>
          <a:lstStyle/>
          <a:p>
            <a:r>
              <a:rPr lang="en-US" dirty="0"/>
              <a:t>Read-replicas uses asynchronous replication and it creates an exact copy and your instance can read from this copy by changing the connection strings on your instance by pointing the connection to read-replicas</a:t>
            </a:r>
          </a:p>
        </p:txBody>
      </p:sp>
      <p:pic>
        <p:nvPicPr>
          <p:cNvPr id="9" name="Picture 8">
            <a:extLst>
              <a:ext uri="{FF2B5EF4-FFF2-40B4-BE49-F238E27FC236}">
                <a16:creationId xmlns:a16="http://schemas.microsoft.com/office/drawing/2014/main" id="{96CC9C8E-45F2-44AB-B675-64BE55D0E394}"/>
              </a:ext>
            </a:extLst>
          </p:cNvPr>
          <p:cNvPicPr>
            <a:picLocks noChangeAspect="1"/>
          </p:cNvPicPr>
          <p:nvPr/>
        </p:nvPicPr>
        <p:blipFill>
          <a:blip r:embed="rId2"/>
          <a:stretch>
            <a:fillRect/>
          </a:stretch>
        </p:blipFill>
        <p:spPr>
          <a:xfrm>
            <a:off x="1174897" y="3483036"/>
            <a:ext cx="9372600" cy="3125972"/>
          </a:xfrm>
          <a:prstGeom prst="rect">
            <a:avLst/>
          </a:prstGeom>
        </p:spPr>
      </p:pic>
    </p:spTree>
    <p:extLst>
      <p:ext uri="{BB962C8B-B14F-4D97-AF65-F5344CB8AC3E}">
        <p14:creationId xmlns:p14="http://schemas.microsoft.com/office/powerpoint/2010/main" val="1437401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61B89-41B8-4749-9BF8-4CE3C65216AD}"/>
              </a:ext>
            </a:extLst>
          </p:cNvPr>
          <p:cNvSpPr>
            <a:spLocks noGrp="1"/>
          </p:cNvSpPr>
          <p:nvPr>
            <p:ph type="title"/>
          </p:nvPr>
        </p:nvSpPr>
        <p:spPr/>
        <p:txBody>
          <a:bodyPr/>
          <a:lstStyle/>
          <a:p>
            <a:r>
              <a:rPr lang="en-US" dirty="0"/>
              <a:t>EFS</a:t>
            </a:r>
            <a:br>
              <a:rPr lang="en-US" dirty="0"/>
            </a:br>
            <a:endParaRPr lang="en-US" dirty="0"/>
          </a:p>
        </p:txBody>
      </p:sp>
      <p:pic>
        <p:nvPicPr>
          <p:cNvPr id="4" name="Picture 3">
            <a:extLst>
              <a:ext uri="{FF2B5EF4-FFF2-40B4-BE49-F238E27FC236}">
                <a16:creationId xmlns:a16="http://schemas.microsoft.com/office/drawing/2014/main" id="{491D275D-26D6-4A9A-B814-A89F94571F08}"/>
              </a:ext>
            </a:extLst>
          </p:cNvPr>
          <p:cNvPicPr>
            <a:picLocks noChangeAspect="1"/>
          </p:cNvPicPr>
          <p:nvPr/>
        </p:nvPicPr>
        <p:blipFill>
          <a:blip r:embed="rId2"/>
          <a:stretch>
            <a:fillRect/>
          </a:stretch>
        </p:blipFill>
        <p:spPr>
          <a:xfrm>
            <a:off x="477069" y="2133480"/>
            <a:ext cx="11208111" cy="1322102"/>
          </a:xfrm>
          <a:prstGeom prst="rect">
            <a:avLst/>
          </a:prstGeom>
        </p:spPr>
      </p:pic>
      <p:sp>
        <p:nvSpPr>
          <p:cNvPr id="5" name="Rectangle 4">
            <a:extLst>
              <a:ext uri="{FF2B5EF4-FFF2-40B4-BE49-F238E27FC236}">
                <a16:creationId xmlns:a16="http://schemas.microsoft.com/office/drawing/2014/main" id="{DA63E936-B290-496E-B92F-D4DB61910958}"/>
              </a:ext>
            </a:extLst>
          </p:cNvPr>
          <p:cNvSpPr/>
          <p:nvPr/>
        </p:nvSpPr>
        <p:spPr>
          <a:xfrm>
            <a:off x="477068" y="3455582"/>
            <a:ext cx="7837591" cy="369332"/>
          </a:xfrm>
          <a:prstGeom prst="rect">
            <a:avLst/>
          </a:prstGeom>
        </p:spPr>
        <p:txBody>
          <a:bodyPr wrap="square">
            <a:spAutoFit/>
          </a:bodyPr>
          <a:lstStyle/>
          <a:p>
            <a:r>
              <a:rPr lang="en-US" dirty="0"/>
              <a:t>Basic advantage of </a:t>
            </a:r>
            <a:r>
              <a:rPr lang="en-US" dirty="0" err="1"/>
              <a:t>efs</a:t>
            </a:r>
            <a:r>
              <a:rPr lang="en-US" dirty="0"/>
              <a:t>/</a:t>
            </a:r>
            <a:r>
              <a:rPr lang="en-US" dirty="0" err="1"/>
              <a:t>ebs</a:t>
            </a:r>
            <a:r>
              <a:rPr lang="en-US" dirty="0"/>
              <a:t> is you can mount </a:t>
            </a:r>
            <a:r>
              <a:rPr lang="en-US" dirty="0" err="1"/>
              <a:t>efs</a:t>
            </a:r>
            <a:r>
              <a:rPr lang="en-US" dirty="0"/>
              <a:t> to multiple ec2 instance</a:t>
            </a:r>
          </a:p>
        </p:txBody>
      </p:sp>
      <p:sp>
        <p:nvSpPr>
          <p:cNvPr id="6" name="Rectangle 5">
            <a:extLst>
              <a:ext uri="{FF2B5EF4-FFF2-40B4-BE49-F238E27FC236}">
                <a16:creationId xmlns:a16="http://schemas.microsoft.com/office/drawing/2014/main" id="{9693BE99-9ECD-44E0-87D7-3F595A7D8196}"/>
              </a:ext>
            </a:extLst>
          </p:cNvPr>
          <p:cNvSpPr/>
          <p:nvPr/>
        </p:nvSpPr>
        <p:spPr>
          <a:xfrm>
            <a:off x="521917" y="3824914"/>
            <a:ext cx="3873946" cy="369332"/>
          </a:xfrm>
          <a:prstGeom prst="rect">
            <a:avLst/>
          </a:prstGeom>
        </p:spPr>
        <p:txBody>
          <a:bodyPr wrap="none">
            <a:spAutoFit/>
          </a:bodyPr>
          <a:lstStyle/>
          <a:p>
            <a:r>
              <a:rPr lang="en-US" dirty="0"/>
              <a:t>You don't pre-provision any storage </a:t>
            </a:r>
          </a:p>
        </p:txBody>
      </p:sp>
      <p:sp>
        <p:nvSpPr>
          <p:cNvPr id="7" name="Rectangle 6">
            <a:extLst>
              <a:ext uri="{FF2B5EF4-FFF2-40B4-BE49-F238E27FC236}">
                <a16:creationId xmlns:a16="http://schemas.microsoft.com/office/drawing/2014/main" id="{E1640C1E-9FB8-46E9-9B33-59075E06D528}"/>
              </a:ext>
            </a:extLst>
          </p:cNvPr>
          <p:cNvSpPr/>
          <p:nvPr/>
        </p:nvSpPr>
        <p:spPr>
          <a:xfrm>
            <a:off x="521917" y="4194246"/>
            <a:ext cx="1795684" cy="430887"/>
          </a:xfrm>
          <a:prstGeom prst="rect">
            <a:avLst/>
          </a:prstGeom>
        </p:spPr>
        <p:txBody>
          <a:bodyPr wrap="none">
            <a:spAutoFit/>
          </a:bodyPr>
          <a:lstStyle/>
          <a:p>
            <a:r>
              <a:rPr lang="en-US" sz="2200" dirty="0"/>
              <a:t>EFS Features</a:t>
            </a:r>
          </a:p>
        </p:txBody>
      </p:sp>
      <p:pic>
        <p:nvPicPr>
          <p:cNvPr id="8" name="Picture 7">
            <a:extLst>
              <a:ext uri="{FF2B5EF4-FFF2-40B4-BE49-F238E27FC236}">
                <a16:creationId xmlns:a16="http://schemas.microsoft.com/office/drawing/2014/main" id="{6FF5C89F-FC87-41B0-80AB-0F08F3E42C8E}"/>
              </a:ext>
            </a:extLst>
          </p:cNvPr>
          <p:cNvPicPr>
            <a:picLocks noChangeAspect="1"/>
          </p:cNvPicPr>
          <p:nvPr/>
        </p:nvPicPr>
        <p:blipFill>
          <a:blip r:embed="rId3"/>
          <a:stretch>
            <a:fillRect/>
          </a:stretch>
        </p:blipFill>
        <p:spPr>
          <a:xfrm>
            <a:off x="521917" y="4735154"/>
            <a:ext cx="11163263" cy="1758474"/>
          </a:xfrm>
          <a:prstGeom prst="rect">
            <a:avLst/>
          </a:prstGeom>
        </p:spPr>
      </p:pic>
    </p:spTree>
    <p:extLst>
      <p:ext uri="{BB962C8B-B14F-4D97-AF65-F5344CB8AC3E}">
        <p14:creationId xmlns:p14="http://schemas.microsoft.com/office/powerpoint/2010/main" val="2954240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a:xfrm>
            <a:off x="680321" y="753228"/>
            <a:ext cx="9613861" cy="1080938"/>
          </a:xfrm>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a:t>Read-Replicas</a:t>
            </a:r>
          </a:p>
        </p:txBody>
      </p:sp>
      <p:sp>
        <p:nvSpPr>
          <p:cNvPr id="4" name="Rectangle 3">
            <a:extLst>
              <a:ext uri="{FF2B5EF4-FFF2-40B4-BE49-F238E27FC236}">
                <a16:creationId xmlns:a16="http://schemas.microsoft.com/office/drawing/2014/main" id="{337417C0-FF17-4708-89E3-95F6F43297B5}"/>
              </a:ext>
            </a:extLst>
          </p:cNvPr>
          <p:cNvSpPr/>
          <p:nvPr/>
        </p:nvSpPr>
        <p:spPr>
          <a:xfrm>
            <a:off x="900222" y="2559706"/>
            <a:ext cx="9647275" cy="369332"/>
          </a:xfrm>
          <a:prstGeom prst="rect">
            <a:avLst/>
          </a:prstGeom>
        </p:spPr>
        <p:txBody>
          <a:bodyPr wrap="square">
            <a:spAutoFit/>
          </a:bodyPr>
          <a:lstStyle/>
          <a:p>
            <a:r>
              <a:rPr lang="en-US" dirty="0"/>
              <a:t>You can even promote these read-replicas as a standalone DB instance</a:t>
            </a:r>
          </a:p>
        </p:txBody>
      </p:sp>
      <p:sp>
        <p:nvSpPr>
          <p:cNvPr id="3" name="Rectangle 2">
            <a:extLst>
              <a:ext uri="{FF2B5EF4-FFF2-40B4-BE49-F238E27FC236}">
                <a16:creationId xmlns:a16="http://schemas.microsoft.com/office/drawing/2014/main" id="{488CAFDD-283D-4EA2-9A3A-3B853DD8055C}"/>
              </a:ext>
            </a:extLst>
          </p:cNvPr>
          <p:cNvSpPr/>
          <p:nvPr/>
        </p:nvSpPr>
        <p:spPr>
          <a:xfrm>
            <a:off x="900221" y="2929038"/>
            <a:ext cx="9647275" cy="646331"/>
          </a:xfrm>
          <a:prstGeom prst="rect">
            <a:avLst/>
          </a:prstGeom>
        </p:spPr>
        <p:txBody>
          <a:bodyPr wrap="square">
            <a:spAutoFit/>
          </a:bodyPr>
          <a:lstStyle/>
          <a:p>
            <a:r>
              <a:rPr lang="en-US" dirty="0"/>
              <a:t>You can create read-replicas of read-replicas and you can have 5 database read-replicas of your origin instance</a:t>
            </a:r>
          </a:p>
        </p:txBody>
      </p:sp>
      <p:pic>
        <p:nvPicPr>
          <p:cNvPr id="7" name="Picture 6">
            <a:extLst>
              <a:ext uri="{FF2B5EF4-FFF2-40B4-BE49-F238E27FC236}">
                <a16:creationId xmlns:a16="http://schemas.microsoft.com/office/drawing/2014/main" id="{2B8949D8-435F-48D2-ABF3-D967E57DA567}"/>
              </a:ext>
            </a:extLst>
          </p:cNvPr>
          <p:cNvPicPr>
            <a:picLocks noChangeAspect="1"/>
          </p:cNvPicPr>
          <p:nvPr/>
        </p:nvPicPr>
        <p:blipFill>
          <a:blip r:embed="rId2"/>
          <a:stretch>
            <a:fillRect/>
          </a:stretch>
        </p:blipFill>
        <p:spPr>
          <a:xfrm>
            <a:off x="834613" y="3654165"/>
            <a:ext cx="10909173" cy="2867025"/>
          </a:xfrm>
          <a:prstGeom prst="rect">
            <a:avLst/>
          </a:prstGeom>
        </p:spPr>
      </p:pic>
    </p:spTree>
    <p:extLst>
      <p:ext uri="{BB962C8B-B14F-4D97-AF65-F5344CB8AC3E}">
        <p14:creationId xmlns:p14="http://schemas.microsoft.com/office/powerpoint/2010/main" val="3924524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a:xfrm>
            <a:off x="680321" y="753228"/>
            <a:ext cx="9613861" cy="1080938"/>
          </a:xfrm>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a:t>Read-Replicas</a:t>
            </a:r>
          </a:p>
        </p:txBody>
      </p:sp>
      <p:sp>
        <p:nvSpPr>
          <p:cNvPr id="3" name="Rectangle 2">
            <a:extLst>
              <a:ext uri="{FF2B5EF4-FFF2-40B4-BE49-F238E27FC236}">
                <a16:creationId xmlns:a16="http://schemas.microsoft.com/office/drawing/2014/main" id="{488CAFDD-283D-4EA2-9A3A-3B853DD8055C}"/>
              </a:ext>
            </a:extLst>
          </p:cNvPr>
          <p:cNvSpPr/>
          <p:nvPr/>
        </p:nvSpPr>
        <p:spPr>
          <a:xfrm>
            <a:off x="834613" y="2638915"/>
            <a:ext cx="9647275" cy="369332"/>
          </a:xfrm>
          <a:prstGeom prst="rect">
            <a:avLst/>
          </a:prstGeom>
        </p:spPr>
        <p:txBody>
          <a:bodyPr wrap="square">
            <a:spAutoFit/>
          </a:bodyPr>
          <a:lstStyle/>
          <a:p>
            <a:r>
              <a:rPr lang="en-US" dirty="0"/>
              <a:t>Read-replica database engines that are supported are</a:t>
            </a:r>
          </a:p>
        </p:txBody>
      </p:sp>
      <p:sp>
        <p:nvSpPr>
          <p:cNvPr id="6" name="Rectangle 5">
            <a:extLst>
              <a:ext uri="{FF2B5EF4-FFF2-40B4-BE49-F238E27FC236}">
                <a16:creationId xmlns:a16="http://schemas.microsoft.com/office/drawing/2014/main" id="{7C723101-4A36-4689-9B59-2584B3BFB267}"/>
              </a:ext>
            </a:extLst>
          </p:cNvPr>
          <p:cNvSpPr/>
          <p:nvPr/>
        </p:nvSpPr>
        <p:spPr>
          <a:xfrm>
            <a:off x="1144773" y="3022894"/>
            <a:ext cx="6096000" cy="923330"/>
          </a:xfrm>
          <a:prstGeom prst="rect">
            <a:avLst/>
          </a:prstGeom>
        </p:spPr>
        <p:txBody>
          <a:bodyPr>
            <a:spAutoFit/>
          </a:bodyPr>
          <a:lstStyle/>
          <a:p>
            <a:pPr marL="285750" indent="-285750">
              <a:buFont typeface="Arial" panose="020B0604020202020204" pitchFamily="34" charset="0"/>
              <a:buChar char="•"/>
            </a:pPr>
            <a:r>
              <a:rPr lang="en-US" dirty="0"/>
              <a:t>MySQL server</a:t>
            </a:r>
          </a:p>
          <a:p>
            <a:pPr marL="285750" indent="-285750">
              <a:buFont typeface="Arial" panose="020B0604020202020204" pitchFamily="34" charset="0"/>
              <a:buChar char="•"/>
            </a:pPr>
            <a:r>
              <a:rPr lang="en-US" dirty="0"/>
              <a:t>PostgreSQL</a:t>
            </a:r>
          </a:p>
          <a:p>
            <a:pPr marL="285750" indent="-285750">
              <a:buFont typeface="Arial" panose="020B0604020202020204" pitchFamily="34" charset="0"/>
              <a:buChar char="•"/>
            </a:pPr>
            <a:r>
              <a:rPr lang="en-US" dirty="0"/>
              <a:t>MariaDB</a:t>
            </a:r>
          </a:p>
        </p:txBody>
      </p:sp>
      <p:sp>
        <p:nvSpPr>
          <p:cNvPr id="8" name="Rectangle 7">
            <a:extLst>
              <a:ext uri="{FF2B5EF4-FFF2-40B4-BE49-F238E27FC236}">
                <a16:creationId xmlns:a16="http://schemas.microsoft.com/office/drawing/2014/main" id="{AFDDECB1-D839-4DD2-B486-20177EB62738}"/>
              </a:ext>
            </a:extLst>
          </p:cNvPr>
          <p:cNvSpPr/>
          <p:nvPr/>
        </p:nvSpPr>
        <p:spPr>
          <a:xfrm>
            <a:off x="834612" y="4062765"/>
            <a:ext cx="9459569" cy="369332"/>
          </a:xfrm>
          <a:prstGeom prst="rect">
            <a:avLst/>
          </a:prstGeom>
        </p:spPr>
        <p:txBody>
          <a:bodyPr wrap="square">
            <a:spAutoFit/>
          </a:bodyPr>
          <a:lstStyle/>
          <a:p>
            <a:r>
              <a:rPr lang="en-US" b="1" dirty="0"/>
              <a:t>Note :- you must have automated backups turned on in order to create read-replicas</a:t>
            </a:r>
          </a:p>
        </p:txBody>
      </p:sp>
      <p:sp>
        <p:nvSpPr>
          <p:cNvPr id="9" name="Rectangle 8">
            <a:extLst>
              <a:ext uri="{FF2B5EF4-FFF2-40B4-BE49-F238E27FC236}">
                <a16:creationId xmlns:a16="http://schemas.microsoft.com/office/drawing/2014/main" id="{095649B5-434E-459E-9FFD-86E595A61F74}"/>
              </a:ext>
            </a:extLst>
          </p:cNvPr>
          <p:cNvSpPr/>
          <p:nvPr/>
        </p:nvSpPr>
        <p:spPr>
          <a:xfrm>
            <a:off x="834612" y="4432097"/>
            <a:ext cx="5302221" cy="369332"/>
          </a:xfrm>
          <a:prstGeom prst="rect">
            <a:avLst/>
          </a:prstGeom>
        </p:spPr>
        <p:txBody>
          <a:bodyPr wrap="none">
            <a:spAutoFit/>
          </a:bodyPr>
          <a:lstStyle/>
          <a:p>
            <a:r>
              <a:rPr lang="en-US" dirty="0"/>
              <a:t>You cannot have multi-</a:t>
            </a:r>
            <a:r>
              <a:rPr lang="en-US" dirty="0" err="1"/>
              <a:t>az</a:t>
            </a:r>
            <a:r>
              <a:rPr lang="en-US" dirty="0"/>
              <a:t> turned on read-replicas</a:t>
            </a:r>
          </a:p>
        </p:txBody>
      </p:sp>
      <p:sp>
        <p:nvSpPr>
          <p:cNvPr id="10" name="Rectangle 9">
            <a:extLst>
              <a:ext uri="{FF2B5EF4-FFF2-40B4-BE49-F238E27FC236}">
                <a16:creationId xmlns:a16="http://schemas.microsoft.com/office/drawing/2014/main" id="{AA959EB0-B118-466C-81E3-85B489D447D0}"/>
              </a:ext>
            </a:extLst>
          </p:cNvPr>
          <p:cNvSpPr/>
          <p:nvPr/>
        </p:nvSpPr>
        <p:spPr>
          <a:xfrm>
            <a:off x="834612" y="4801429"/>
            <a:ext cx="9181258" cy="369332"/>
          </a:xfrm>
          <a:prstGeom prst="rect">
            <a:avLst/>
          </a:prstGeom>
        </p:spPr>
        <p:txBody>
          <a:bodyPr wrap="square">
            <a:spAutoFit/>
          </a:bodyPr>
          <a:lstStyle/>
          <a:p>
            <a:r>
              <a:rPr lang="en-US" dirty="0"/>
              <a:t>However you can create read-replicas of multi-</a:t>
            </a:r>
            <a:r>
              <a:rPr lang="en-US" dirty="0" err="1"/>
              <a:t>az</a:t>
            </a:r>
            <a:r>
              <a:rPr lang="en-US" dirty="0"/>
              <a:t> source database</a:t>
            </a:r>
          </a:p>
        </p:txBody>
      </p:sp>
      <p:sp>
        <p:nvSpPr>
          <p:cNvPr id="11" name="Rectangle 10">
            <a:extLst>
              <a:ext uri="{FF2B5EF4-FFF2-40B4-BE49-F238E27FC236}">
                <a16:creationId xmlns:a16="http://schemas.microsoft.com/office/drawing/2014/main" id="{B791E186-F9F7-4731-88B3-2DA3885CE29E}"/>
              </a:ext>
            </a:extLst>
          </p:cNvPr>
          <p:cNvSpPr/>
          <p:nvPr/>
        </p:nvSpPr>
        <p:spPr>
          <a:xfrm>
            <a:off x="834611" y="5163449"/>
            <a:ext cx="9542765" cy="369332"/>
          </a:xfrm>
          <a:prstGeom prst="rect">
            <a:avLst/>
          </a:prstGeom>
        </p:spPr>
        <p:txBody>
          <a:bodyPr wrap="square">
            <a:spAutoFit/>
          </a:bodyPr>
          <a:lstStyle/>
          <a:p>
            <a:r>
              <a:rPr lang="en-US" dirty="0"/>
              <a:t>You can create read-replica in a different region that is only for MySQL and Maria DB</a:t>
            </a:r>
          </a:p>
        </p:txBody>
      </p:sp>
      <p:sp>
        <p:nvSpPr>
          <p:cNvPr id="12" name="Rectangle 11">
            <a:extLst>
              <a:ext uri="{FF2B5EF4-FFF2-40B4-BE49-F238E27FC236}">
                <a16:creationId xmlns:a16="http://schemas.microsoft.com/office/drawing/2014/main" id="{CADCE746-EE1B-417A-B65F-C8299D0E388B}"/>
              </a:ext>
            </a:extLst>
          </p:cNvPr>
          <p:cNvSpPr/>
          <p:nvPr/>
        </p:nvSpPr>
        <p:spPr>
          <a:xfrm>
            <a:off x="834610" y="5528378"/>
            <a:ext cx="9647278" cy="646331"/>
          </a:xfrm>
          <a:prstGeom prst="rect">
            <a:avLst/>
          </a:prstGeom>
        </p:spPr>
        <p:txBody>
          <a:bodyPr wrap="square">
            <a:spAutoFit/>
          </a:bodyPr>
          <a:lstStyle/>
          <a:p>
            <a:r>
              <a:rPr lang="en-US" dirty="0"/>
              <a:t>While creating read-replica you can increase the size of the instance and you can change the AZ for your read-replicas</a:t>
            </a:r>
          </a:p>
        </p:txBody>
      </p:sp>
      <p:sp>
        <p:nvSpPr>
          <p:cNvPr id="13" name="Rectangle 12">
            <a:extLst>
              <a:ext uri="{FF2B5EF4-FFF2-40B4-BE49-F238E27FC236}">
                <a16:creationId xmlns:a16="http://schemas.microsoft.com/office/drawing/2014/main" id="{576148B0-5163-467E-9E59-964A7B2698F8}"/>
              </a:ext>
            </a:extLst>
          </p:cNvPr>
          <p:cNvSpPr/>
          <p:nvPr/>
        </p:nvSpPr>
        <p:spPr>
          <a:xfrm>
            <a:off x="834608" y="6101426"/>
            <a:ext cx="10031865" cy="646331"/>
          </a:xfrm>
          <a:prstGeom prst="rect">
            <a:avLst/>
          </a:prstGeom>
        </p:spPr>
        <p:txBody>
          <a:bodyPr wrap="square">
            <a:spAutoFit/>
          </a:bodyPr>
          <a:lstStyle/>
          <a:p>
            <a:r>
              <a:rPr lang="en-US" dirty="0"/>
              <a:t>Note :- In order to scale up in RDS its a lengthy and tedious process, although you can scale up in terms of reads using read-replicas. While with Dynamo DB you get push scaling.</a:t>
            </a:r>
          </a:p>
        </p:txBody>
      </p:sp>
    </p:spTree>
    <p:extLst>
      <p:ext uri="{BB962C8B-B14F-4D97-AF65-F5344CB8AC3E}">
        <p14:creationId xmlns:p14="http://schemas.microsoft.com/office/powerpoint/2010/main" val="3325974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a:xfrm>
            <a:off x="680321" y="753228"/>
            <a:ext cx="9613861" cy="1080938"/>
          </a:xfrm>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a:t>DynamoDB</a:t>
            </a:r>
          </a:p>
        </p:txBody>
      </p:sp>
      <p:pic>
        <p:nvPicPr>
          <p:cNvPr id="7" name="Picture 6">
            <a:extLst>
              <a:ext uri="{FF2B5EF4-FFF2-40B4-BE49-F238E27FC236}">
                <a16:creationId xmlns:a16="http://schemas.microsoft.com/office/drawing/2014/main" id="{D83190E8-EED1-4F8C-9FDF-B7DFE4D40941}"/>
              </a:ext>
            </a:extLst>
          </p:cNvPr>
          <p:cNvPicPr>
            <a:picLocks noChangeAspect="1"/>
          </p:cNvPicPr>
          <p:nvPr/>
        </p:nvPicPr>
        <p:blipFill>
          <a:blip r:embed="rId2"/>
          <a:stretch>
            <a:fillRect/>
          </a:stretch>
        </p:blipFill>
        <p:spPr>
          <a:xfrm>
            <a:off x="680315" y="2642828"/>
            <a:ext cx="11401425" cy="1756282"/>
          </a:xfrm>
          <a:prstGeom prst="rect">
            <a:avLst/>
          </a:prstGeom>
        </p:spPr>
      </p:pic>
      <p:pic>
        <p:nvPicPr>
          <p:cNvPr id="15" name="Picture 14">
            <a:extLst>
              <a:ext uri="{FF2B5EF4-FFF2-40B4-BE49-F238E27FC236}">
                <a16:creationId xmlns:a16="http://schemas.microsoft.com/office/drawing/2014/main" id="{813F9FDB-11F6-4B45-B721-325E57255BB9}"/>
              </a:ext>
            </a:extLst>
          </p:cNvPr>
          <p:cNvPicPr>
            <a:picLocks noChangeAspect="1"/>
          </p:cNvPicPr>
          <p:nvPr/>
        </p:nvPicPr>
        <p:blipFill>
          <a:blip r:embed="rId3"/>
          <a:stretch>
            <a:fillRect/>
          </a:stretch>
        </p:blipFill>
        <p:spPr>
          <a:xfrm>
            <a:off x="680315" y="4528085"/>
            <a:ext cx="11401425" cy="1643340"/>
          </a:xfrm>
          <a:prstGeom prst="rect">
            <a:avLst/>
          </a:prstGeom>
        </p:spPr>
      </p:pic>
      <p:sp>
        <p:nvSpPr>
          <p:cNvPr id="3" name="Rectangle 2">
            <a:extLst>
              <a:ext uri="{FF2B5EF4-FFF2-40B4-BE49-F238E27FC236}">
                <a16:creationId xmlns:a16="http://schemas.microsoft.com/office/drawing/2014/main" id="{8C76FE4A-D745-42A5-AC62-ADC900FEF123}"/>
              </a:ext>
            </a:extLst>
          </p:cNvPr>
          <p:cNvSpPr/>
          <p:nvPr/>
        </p:nvSpPr>
        <p:spPr>
          <a:xfrm>
            <a:off x="182566" y="6211669"/>
            <a:ext cx="11715519" cy="646331"/>
          </a:xfrm>
          <a:prstGeom prst="rect">
            <a:avLst/>
          </a:prstGeom>
        </p:spPr>
        <p:txBody>
          <a:bodyPr wrap="square">
            <a:spAutoFit/>
          </a:bodyPr>
          <a:lstStyle/>
          <a:p>
            <a:r>
              <a:rPr lang="en-US" dirty="0"/>
              <a:t>Note :- stored across 3 different geographical DC does not means three different AZ it essentially is 3 different facilities</a:t>
            </a:r>
          </a:p>
        </p:txBody>
      </p:sp>
    </p:spTree>
    <p:extLst>
      <p:ext uri="{BB962C8B-B14F-4D97-AF65-F5344CB8AC3E}">
        <p14:creationId xmlns:p14="http://schemas.microsoft.com/office/powerpoint/2010/main" val="2959302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a:xfrm>
            <a:off x="680321" y="753228"/>
            <a:ext cx="9613861" cy="1080938"/>
          </a:xfrm>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a:t>DynamoDB</a:t>
            </a:r>
          </a:p>
        </p:txBody>
      </p:sp>
      <p:sp>
        <p:nvSpPr>
          <p:cNvPr id="16" name="Rectangle 15">
            <a:extLst>
              <a:ext uri="{FF2B5EF4-FFF2-40B4-BE49-F238E27FC236}">
                <a16:creationId xmlns:a16="http://schemas.microsoft.com/office/drawing/2014/main" id="{B3F4FCDC-1CA7-400A-BB5C-45D0C1F8C953}"/>
              </a:ext>
            </a:extLst>
          </p:cNvPr>
          <p:cNvSpPr/>
          <p:nvPr/>
        </p:nvSpPr>
        <p:spPr>
          <a:xfrm>
            <a:off x="950473" y="2559706"/>
            <a:ext cx="2890791" cy="369332"/>
          </a:xfrm>
          <a:prstGeom prst="rect">
            <a:avLst/>
          </a:prstGeom>
        </p:spPr>
        <p:txBody>
          <a:bodyPr wrap="none">
            <a:spAutoFit/>
          </a:bodyPr>
          <a:lstStyle/>
          <a:p>
            <a:r>
              <a:rPr lang="en-US" dirty="0"/>
              <a:t>Eventual Consistent Reads</a:t>
            </a:r>
          </a:p>
        </p:txBody>
      </p:sp>
      <p:sp>
        <p:nvSpPr>
          <p:cNvPr id="17" name="Rectangle 16">
            <a:extLst>
              <a:ext uri="{FF2B5EF4-FFF2-40B4-BE49-F238E27FC236}">
                <a16:creationId xmlns:a16="http://schemas.microsoft.com/office/drawing/2014/main" id="{CA741CCE-00EC-4FA4-80CA-DD986E54BDBE}"/>
              </a:ext>
            </a:extLst>
          </p:cNvPr>
          <p:cNvSpPr/>
          <p:nvPr/>
        </p:nvSpPr>
        <p:spPr>
          <a:xfrm>
            <a:off x="1162538" y="2928198"/>
            <a:ext cx="5897768" cy="369332"/>
          </a:xfrm>
          <a:prstGeom prst="rect">
            <a:avLst/>
          </a:prstGeom>
        </p:spPr>
        <p:txBody>
          <a:bodyPr wrap="none">
            <a:spAutoFit/>
          </a:bodyPr>
          <a:lstStyle/>
          <a:p>
            <a:r>
              <a:rPr lang="en-US" dirty="0"/>
              <a:t>Consistency across all copies of data within one second</a:t>
            </a:r>
          </a:p>
        </p:txBody>
      </p:sp>
      <p:sp>
        <p:nvSpPr>
          <p:cNvPr id="18" name="Rectangle 17">
            <a:extLst>
              <a:ext uri="{FF2B5EF4-FFF2-40B4-BE49-F238E27FC236}">
                <a16:creationId xmlns:a16="http://schemas.microsoft.com/office/drawing/2014/main" id="{0F187F2A-F34F-40CC-AA87-17DA1A36E169}"/>
              </a:ext>
            </a:extLst>
          </p:cNvPr>
          <p:cNvSpPr/>
          <p:nvPr/>
        </p:nvSpPr>
        <p:spPr>
          <a:xfrm>
            <a:off x="865700" y="3241052"/>
            <a:ext cx="2771913" cy="369332"/>
          </a:xfrm>
          <a:prstGeom prst="rect">
            <a:avLst/>
          </a:prstGeom>
        </p:spPr>
        <p:txBody>
          <a:bodyPr wrap="none">
            <a:spAutoFit/>
          </a:bodyPr>
          <a:lstStyle/>
          <a:p>
            <a:r>
              <a:rPr lang="en-US" dirty="0"/>
              <a:t>Strongly consistent reads</a:t>
            </a:r>
          </a:p>
        </p:txBody>
      </p:sp>
      <p:sp>
        <p:nvSpPr>
          <p:cNvPr id="19" name="Rectangle 18">
            <a:extLst>
              <a:ext uri="{FF2B5EF4-FFF2-40B4-BE49-F238E27FC236}">
                <a16:creationId xmlns:a16="http://schemas.microsoft.com/office/drawing/2014/main" id="{1A2DC432-E2CA-4749-BF5E-9891C147A43F}"/>
              </a:ext>
            </a:extLst>
          </p:cNvPr>
          <p:cNvSpPr/>
          <p:nvPr/>
        </p:nvSpPr>
        <p:spPr>
          <a:xfrm>
            <a:off x="1162537" y="3599232"/>
            <a:ext cx="8885229" cy="369332"/>
          </a:xfrm>
          <a:prstGeom prst="rect">
            <a:avLst/>
          </a:prstGeom>
        </p:spPr>
        <p:txBody>
          <a:bodyPr wrap="square">
            <a:spAutoFit/>
          </a:bodyPr>
          <a:lstStyle/>
          <a:p>
            <a:r>
              <a:rPr lang="en-US" dirty="0"/>
              <a:t>If your app needs consistency for reads less than a second</a:t>
            </a:r>
          </a:p>
        </p:txBody>
      </p:sp>
      <p:pic>
        <p:nvPicPr>
          <p:cNvPr id="21" name="Picture 20">
            <a:extLst>
              <a:ext uri="{FF2B5EF4-FFF2-40B4-BE49-F238E27FC236}">
                <a16:creationId xmlns:a16="http://schemas.microsoft.com/office/drawing/2014/main" id="{28A4D66E-2364-45BF-B670-9D05265ACE11}"/>
              </a:ext>
            </a:extLst>
          </p:cNvPr>
          <p:cNvPicPr>
            <a:picLocks noChangeAspect="1"/>
          </p:cNvPicPr>
          <p:nvPr/>
        </p:nvPicPr>
        <p:blipFill>
          <a:blip r:embed="rId2"/>
          <a:stretch>
            <a:fillRect/>
          </a:stretch>
        </p:blipFill>
        <p:spPr>
          <a:xfrm>
            <a:off x="499729" y="3978876"/>
            <a:ext cx="11538097" cy="2646056"/>
          </a:xfrm>
          <a:prstGeom prst="rect">
            <a:avLst/>
          </a:prstGeom>
        </p:spPr>
      </p:pic>
    </p:spTree>
    <p:extLst>
      <p:ext uri="{BB962C8B-B14F-4D97-AF65-F5344CB8AC3E}">
        <p14:creationId xmlns:p14="http://schemas.microsoft.com/office/powerpoint/2010/main" val="8186905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a:xfrm>
            <a:off x="680321" y="753228"/>
            <a:ext cx="9613861" cy="1080938"/>
          </a:xfrm>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a:t>DynamoDB</a:t>
            </a:r>
          </a:p>
        </p:txBody>
      </p:sp>
      <p:sp>
        <p:nvSpPr>
          <p:cNvPr id="6" name="Rectangle 5">
            <a:extLst>
              <a:ext uri="{FF2B5EF4-FFF2-40B4-BE49-F238E27FC236}">
                <a16:creationId xmlns:a16="http://schemas.microsoft.com/office/drawing/2014/main" id="{29762724-DC1E-43D2-AC95-72DAA3DD31C1}"/>
              </a:ext>
            </a:extLst>
          </p:cNvPr>
          <p:cNvSpPr/>
          <p:nvPr/>
        </p:nvSpPr>
        <p:spPr>
          <a:xfrm>
            <a:off x="713330" y="2559706"/>
            <a:ext cx="11151740" cy="369332"/>
          </a:xfrm>
          <a:prstGeom prst="rect">
            <a:avLst/>
          </a:prstGeom>
        </p:spPr>
        <p:txBody>
          <a:bodyPr wrap="square">
            <a:spAutoFit/>
          </a:bodyPr>
          <a:lstStyle/>
          <a:p>
            <a:r>
              <a:rPr lang="en-US" dirty="0"/>
              <a:t>Note :- You are charged on storage and the throughput capacity</a:t>
            </a:r>
          </a:p>
        </p:txBody>
      </p:sp>
      <p:sp>
        <p:nvSpPr>
          <p:cNvPr id="7" name="Rectangle 6">
            <a:extLst>
              <a:ext uri="{FF2B5EF4-FFF2-40B4-BE49-F238E27FC236}">
                <a16:creationId xmlns:a16="http://schemas.microsoft.com/office/drawing/2014/main" id="{277C68AD-38C7-4A39-BCCF-C8938CAB0F7D}"/>
              </a:ext>
            </a:extLst>
          </p:cNvPr>
          <p:cNvSpPr/>
          <p:nvPr/>
        </p:nvSpPr>
        <p:spPr>
          <a:xfrm>
            <a:off x="713329" y="2929038"/>
            <a:ext cx="9408865" cy="369332"/>
          </a:xfrm>
          <a:prstGeom prst="rect">
            <a:avLst/>
          </a:prstGeom>
        </p:spPr>
        <p:txBody>
          <a:bodyPr wrap="square">
            <a:spAutoFit/>
          </a:bodyPr>
          <a:lstStyle/>
          <a:p>
            <a:r>
              <a:rPr lang="en-US"/>
              <a:t>that means you are billed on read capacity units and write capacity units </a:t>
            </a:r>
            <a:endParaRPr lang="en-US" dirty="0"/>
          </a:p>
        </p:txBody>
      </p:sp>
      <p:sp>
        <p:nvSpPr>
          <p:cNvPr id="8" name="Rectangle 7">
            <a:extLst>
              <a:ext uri="{FF2B5EF4-FFF2-40B4-BE49-F238E27FC236}">
                <a16:creationId xmlns:a16="http://schemas.microsoft.com/office/drawing/2014/main" id="{55FE512C-E553-4A58-A3CA-115C185D3942}"/>
              </a:ext>
            </a:extLst>
          </p:cNvPr>
          <p:cNvSpPr/>
          <p:nvPr/>
        </p:nvSpPr>
        <p:spPr>
          <a:xfrm>
            <a:off x="713327" y="3298370"/>
            <a:ext cx="10918691" cy="369332"/>
          </a:xfrm>
          <a:prstGeom prst="rect">
            <a:avLst/>
          </a:prstGeom>
        </p:spPr>
        <p:txBody>
          <a:bodyPr wrap="square">
            <a:spAutoFit/>
          </a:bodyPr>
          <a:lstStyle/>
          <a:p>
            <a:r>
              <a:rPr lang="en-US" dirty="0"/>
              <a:t>Note :- With read capacity you are billed for blocks of 50 and for write you are billed for blocks of 10</a:t>
            </a:r>
          </a:p>
        </p:txBody>
      </p:sp>
      <p:sp>
        <p:nvSpPr>
          <p:cNvPr id="9" name="Rectangle 8">
            <a:extLst>
              <a:ext uri="{FF2B5EF4-FFF2-40B4-BE49-F238E27FC236}">
                <a16:creationId xmlns:a16="http://schemas.microsoft.com/office/drawing/2014/main" id="{8BE1637C-A34A-469C-8575-6DF623B17366}"/>
              </a:ext>
            </a:extLst>
          </p:cNvPr>
          <p:cNvSpPr/>
          <p:nvPr/>
        </p:nvSpPr>
        <p:spPr>
          <a:xfrm>
            <a:off x="713327" y="3744064"/>
            <a:ext cx="4525598" cy="430887"/>
          </a:xfrm>
          <a:prstGeom prst="rect">
            <a:avLst/>
          </a:prstGeom>
        </p:spPr>
        <p:txBody>
          <a:bodyPr wrap="none">
            <a:spAutoFit/>
          </a:bodyPr>
          <a:lstStyle/>
          <a:p>
            <a:r>
              <a:rPr lang="en-US" sz="2200" dirty="0"/>
              <a:t>How to create a DynamoDB table ?</a:t>
            </a:r>
          </a:p>
        </p:txBody>
      </p:sp>
      <p:pic>
        <p:nvPicPr>
          <p:cNvPr id="4" name="Picture 3">
            <a:extLst>
              <a:ext uri="{FF2B5EF4-FFF2-40B4-BE49-F238E27FC236}">
                <a16:creationId xmlns:a16="http://schemas.microsoft.com/office/drawing/2014/main" id="{A368DF79-F05E-4187-93AD-1E061A1F280B}"/>
              </a:ext>
            </a:extLst>
          </p:cNvPr>
          <p:cNvPicPr>
            <a:picLocks noChangeAspect="1"/>
          </p:cNvPicPr>
          <p:nvPr/>
        </p:nvPicPr>
        <p:blipFill>
          <a:blip r:embed="rId2"/>
          <a:stretch>
            <a:fillRect/>
          </a:stretch>
        </p:blipFill>
        <p:spPr>
          <a:xfrm>
            <a:off x="808074" y="4251313"/>
            <a:ext cx="10611293" cy="2239974"/>
          </a:xfrm>
          <a:prstGeom prst="rect">
            <a:avLst/>
          </a:prstGeom>
        </p:spPr>
      </p:pic>
    </p:spTree>
    <p:extLst>
      <p:ext uri="{BB962C8B-B14F-4D97-AF65-F5344CB8AC3E}">
        <p14:creationId xmlns:p14="http://schemas.microsoft.com/office/powerpoint/2010/main" val="501888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a:xfrm>
            <a:off x="680321" y="753228"/>
            <a:ext cx="9613861" cy="1080938"/>
          </a:xfrm>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a:t>How to create a DynamoDB table ?</a:t>
            </a:r>
          </a:p>
        </p:txBody>
      </p:sp>
      <p:pic>
        <p:nvPicPr>
          <p:cNvPr id="10" name="Picture 9">
            <a:extLst>
              <a:ext uri="{FF2B5EF4-FFF2-40B4-BE49-F238E27FC236}">
                <a16:creationId xmlns:a16="http://schemas.microsoft.com/office/drawing/2014/main" id="{F8BD5484-3D9C-432B-9244-5286923B5E54}"/>
              </a:ext>
            </a:extLst>
          </p:cNvPr>
          <p:cNvPicPr>
            <a:picLocks noChangeAspect="1"/>
          </p:cNvPicPr>
          <p:nvPr/>
        </p:nvPicPr>
        <p:blipFill>
          <a:blip r:embed="rId2"/>
          <a:stretch>
            <a:fillRect/>
          </a:stretch>
        </p:blipFill>
        <p:spPr>
          <a:xfrm>
            <a:off x="1109662" y="2732567"/>
            <a:ext cx="9972675" cy="3596795"/>
          </a:xfrm>
          <a:prstGeom prst="rect">
            <a:avLst/>
          </a:prstGeom>
        </p:spPr>
      </p:pic>
    </p:spTree>
    <p:extLst>
      <p:ext uri="{BB962C8B-B14F-4D97-AF65-F5344CB8AC3E}">
        <p14:creationId xmlns:p14="http://schemas.microsoft.com/office/powerpoint/2010/main" val="26018541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a:xfrm>
            <a:off x="680321" y="753228"/>
            <a:ext cx="9613861" cy="1080938"/>
          </a:xfrm>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a:t>How to create a DynamoDB table ?</a:t>
            </a:r>
          </a:p>
        </p:txBody>
      </p:sp>
      <p:pic>
        <p:nvPicPr>
          <p:cNvPr id="4" name="Picture 3">
            <a:extLst>
              <a:ext uri="{FF2B5EF4-FFF2-40B4-BE49-F238E27FC236}">
                <a16:creationId xmlns:a16="http://schemas.microsoft.com/office/drawing/2014/main" id="{38FDFDBB-CA73-4857-900B-376C57E5AA28}"/>
              </a:ext>
            </a:extLst>
          </p:cNvPr>
          <p:cNvPicPr>
            <a:picLocks noChangeAspect="1"/>
          </p:cNvPicPr>
          <p:nvPr/>
        </p:nvPicPr>
        <p:blipFill>
          <a:blip r:embed="rId2"/>
          <a:stretch>
            <a:fillRect/>
          </a:stretch>
        </p:blipFill>
        <p:spPr>
          <a:xfrm>
            <a:off x="171450" y="2640197"/>
            <a:ext cx="12020550" cy="1729784"/>
          </a:xfrm>
          <a:prstGeom prst="rect">
            <a:avLst/>
          </a:prstGeom>
        </p:spPr>
      </p:pic>
      <p:pic>
        <p:nvPicPr>
          <p:cNvPr id="7" name="Picture 6">
            <a:extLst>
              <a:ext uri="{FF2B5EF4-FFF2-40B4-BE49-F238E27FC236}">
                <a16:creationId xmlns:a16="http://schemas.microsoft.com/office/drawing/2014/main" id="{3F930478-F3AF-4962-91A6-FF0D55970784}"/>
              </a:ext>
            </a:extLst>
          </p:cNvPr>
          <p:cNvPicPr>
            <a:picLocks noChangeAspect="1"/>
          </p:cNvPicPr>
          <p:nvPr/>
        </p:nvPicPr>
        <p:blipFill>
          <a:blip r:embed="rId3"/>
          <a:stretch>
            <a:fillRect/>
          </a:stretch>
        </p:blipFill>
        <p:spPr>
          <a:xfrm>
            <a:off x="171450" y="4599218"/>
            <a:ext cx="12020550" cy="2003601"/>
          </a:xfrm>
          <a:prstGeom prst="rect">
            <a:avLst/>
          </a:prstGeom>
        </p:spPr>
      </p:pic>
    </p:spTree>
    <p:extLst>
      <p:ext uri="{BB962C8B-B14F-4D97-AF65-F5344CB8AC3E}">
        <p14:creationId xmlns:p14="http://schemas.microsoft.com/office/powerpoint/2010/main" val="1482731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a:xfrm>
            <a:off x="680321" y="753228"/>
            <a:ext cx="9613861" cy="1080938"/>
          </a:xfrm>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a:t>DynamoDB</a:t>
            </a:r>
          </a:p>
        </p:txBody>
      </p:sp>
      <p:sp>
        <p:nvSpPr>
          <p:cNvPr id="3" name="Rectangle 2">
            <a:extLst>
              <a:ext uri="{FF2B5EF4-FFF2-40B4-BE49-F238E27FC236}">
                <a16:creationId xmlns:a16="http://schemas.microsoft.com/office/drawing/2014/main" id="{929E3A25-702A-48A6-BEC5-A1FB4590FEA7}"/>
              </a:ext>
            </a:extLst>
          </p:cNvPr>
          <p:cNvSpPr/>
          <p:nvPr/>
        </p:nvSpPr>
        <p:spPr>
          <a:xfrm>
            <a:off x="762000" y="2559706"/>
            <a:ext cx="8807302" cy="369332"/>
          </a:xfrm>
          <a:prstGeom prst="rect">
            <a:avLst/>
          </a:prstGeom>
        </p:spPr>
        <p:txBody>
          <a:bodyPr wrap="square">
            <a:spAutoFit/>
          </a:bodyPr>
          <a:lstStyle/>
          <a:p>
            <a:r>
              <a:rPr lang="en-US" dirty="0"/>
              <a:t>Items are nothing but row or resource record set in a table</a:t>
            </a:r>
          </a:p>
        </p:txBody>
      </p:sp>
      <p:sp>
        <p:nvSpPr>
          <p:cNvPr id="6" name="Rectangle 5">
            <a:extLst>
              <a:ext uri="{FF2B5EF4-FFF2-40B4-BE49-F238E27FC236}">
                <a16:creationId xmlns:a16="http://schemas.microsoft.com/office/drawing/2014/main" id="{4C644036-273A-4E68-AF5B-72D47D5FCC1B}"/>
              </a:ext>
            </a:extLst>
          </p:cNvPr>
          <p:cNvSpPr/>
          <p:nvPr/>
        </p:nvSpPr>
        <p:spPr>
          <a:xfrm>
            <a:off x="762000" y="2929038"/>
            <a:ext cx="9976884" cy="369332"/>
          </a:xfrm>
          <a:prstGeom prst="rect">
            <a:avLst/>
          </a:prstGeom>
        </p:spPr>
        <p:txBody>
          <a:bodyPr wrap="square">
            <a:spAutoFit/>
          </a:bodyPr>
          <a:lstStyle/>
          <a:p>
            <a:r>
              <a:rPr lang="en-US" dirty="0"/>
              <a:t>With DynamoDB you can start creating documents dynamically, as this is a NoSQL database</a:t>
            </a:r>
          </a:p>
        </p:txBody>
      </p:sp>
      <p:pic>
        <p:nvPicPr>
          <p:cNvPr id="9" name="Picture 8">
            <a:extLst>
              <a:ext uri="{FF2B5EF4-FFF2-40B4-BE49-F238E27FC236}">
                <a16:creationId xmlns:a16="http://schemas.microsoft.com/office/drawing/2014/main" id="{ED7B41EE-315C-4CF0-A408-5447E9467E09}"/>
              </a:ext>
            </a:extLst>
          </p:cNvPr>
          <p:cNvPicPr>
            <a:picLocks noChangeAspect="1"/>
          </p:cNvPicPr>
          <p:nvPr/>
        </p:nvPicPr>
        <p:blipFill>
          <a:blip r:embed="rId2"/>
          <a:stretch>
            <a:fillRect/>
          </a:stretch>
        </p:blipFill>
        <p:spPr>
          <a:xfrm>
            <a:off x="865889" y="3298370"/>
            <a:ext cx="4546083" cy="3522006"/>
          </a:xfrm>
          <a:prstGeom prst="rect">
            <a:avLst/>
          </a:prstGeom>
        </p:spPr>
      </p:pic>
      <p:pic>
        <p:nvPicPr>
          <p:cNvPr id="11" name="Picture 10">
            <a:extLst>
              <a:ext uri="{FF2B5EF4-FFF2-40B4-BE49-F238E27FC236}">
                <a16:creationId xmlns:a16="http://schemas.microsoft.com/office/drawing/2014/main" id="{B2A1E4D0-389B-42DC-8646-BF569A881250}"/>
              </a:ext>
            </a:extLst>
          </p:cNvPr>
          <p:cNvPicPr>
            <a:picLocks noChangeAspect="1"/>
          </p:cNvPicPr>
          <p:nvPr/>
        </p:nvPicPr>
        <p:blipFill>
          <a:blip r:embed="rId3"/>
          <a:stretch>
            <a:fillRect/>
          </a:stretch>
        </p:blipFill>
        <p:spPr>
          <a:xfrm>
            <a:off x="5783036" y="3523228"/>
            <a:ext cx="6115050" cy="2333625"/>
          </a:xfrm>
          <a:prstGeom prst="rect">
            <a:avLst/>
          </a:prstGeom>
        </p:spPr>
      </p:pic>
    </p:spTree>
    <p:extLst>
      <p:ext uri="{BB962C8B-B14F-4D97-AF65-F5344CB8AC3E}">
        <p14:creationId xmlns:p14="http://schemas.microsoft.com/office/powerpoint/2010/main" val="12677218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a:xfrm>
            <a:off x="680321" y="753228"/>
            <a:ext cx="9613861" cy="1080938"/>
          </a:xfrm>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a:t>DynamoDB</a:t>
            </a:r>
          </a:p>
        </p:txBody>
      </p:sp>
      <p:sp>
        <p:nvSpPr>
          <p:cNvPr id="3" name="Rectangle 2">
            <a:extLst>
              <a:ext uri="{FF2B5EF4-FFF2-40B4-BE49-F238E27FC236}">
                <a16:creationId xmlns:a16="http://schemas.microsoft.com/office/drawing/2014/main" id="{929E3A25-702A-48A6-BEC5-A1FB4590FEA7}"/>
              </a:ext>
            </a:extLst>
          </p:cNvPr>
          <p:cNvSpPr/>
          <p:nvPr/>
        </p:nvSpPr>
        <p:spPr>
          <a:xfrm>
            <a:off x="761999" y="2559706"/>
            <a:ext cx="10678633" cy="646331"/>
          </a:xfrm>
          <a:prstGeom prst="rect">
            <a:avLst/>
          </a:prstGeom>
        </p:spPr>
        <p:txBody>
          <a:bodyPr wrap="square">
            <a:spAutoFit/>
          </a:bodyPr>
          <a:lstStyle/>
          <a:p>
            <a:r>
              <a:rPr lang="en-US" dirty="0"/>
              <a:t>Dynamo DB offers push button scaling while with RDS you have to create read replicas or create a snapshot and create another instance</a:t>
            </a:r>
          </a:p>
        </p:txBody>
      </p:sp>
      <p:sp>
        <p:nvSpPr>
          <p:cNvPr id="4" name="Rectangle 3">
            <a:extLst>
              <a:ext uri="{FF2B5EF4-FFF2-40B4-BE49-F238E27FC236}">
                <a16:creationId xmlns:a16="http://schemas.microsoft.com/office/drawing/2014/main" id="{66A5B405-BEEB-44FC-A299-F18F5E7DEC3D}"/>
              </a:ext>
            </a:extLst>
          </p:cNvPr>
          <p:cNvSpPr/>
          <p:nvPr/>
        </p:nvSpPr>
        <p:spPr>
          <a:xfrm>
            <a:off x="761999" y="3206037"/>
            <a:ext cx="5229317" cy="369332"/>
          </a:xfrm>
          <a:prstGeom prst="rect">
            <a:avLst/>
          </a:prstGeom>
        </p:spPr>
        <p:txBody>
          <a:bodyPr wrap="none">
            <a:spAutoFit/>
          </a:bodyPr>
          <a:lstStyle/>
          <a:p>
            <a:r>
              <a:rPr lang="en-US" dirty="0"/>
              <a:t>While dynamo DB is scaling there is no downtime</a:t>
            </a:r>
          </a:p>
        </p:txBody>
      </p:sp>
      <p:sp>
        <p:nvSpPr>
          <p:cNvPr id="7" name="Rectangle 6">
            <a:extLst>
              <a:ext uri="{FF2B5EF4-FFF2-40B4-BE49-F238E27FC236}">
                <a16:creationId xmlns:a16="http://schemas.microsoft.com/office/drawing/2014/main" id="{57F50759-4460-4052-953A-45592CE2F530}"/>
              </a:ext>
            </a:extLst>
          </p:cNvPr>
          <p:cNvSpPr/>
          <p:nvPr/>
        </p:nvSpPr>
        <p:spPr>
          <a:xfrm>
            <a:off x="680315" y="3641441"/>
            <a:ext cx="1211998" cy="430887"/>
          </a:xfrm>
          <a:prstGeom prst="rect">
            <a:avLst/>
          </a:prstGeom>
        </p:spPr>
        <p:txBody>
          <a:bodyPr wrap="none">
            <a:spAutoFit/>
          </a:bodyPr>
          <a:lstStyle/>
          <a:p>
            <a:r>
              <a:rPr lang="en-US" sz="2200" dirty="0"/>
              <a:t>Redshift</a:t>
            </a:r>
          </a:p>
        </p:txBody>
      </p:sp>
      <p:pic>
        <p:nvPicPr>
          <p:cNvPr id="10" name="Picture 9">
            <a:extLst>
              <a:ext uri="{FF2B5EF4-FFF2-40B4-BE49-F238E27FC236}">
                <a16:creationId xmlns:a16="http://schemas.microsoft.com/office/drawing/2014/main" id="{1DE7B8DE-D2F8-4748-A7FC-07ABF4454B4B}"/>
              </a:ext>
            </a:extLst>
          </p:cNvPr>
          <p:cNvPicPr>
            <a:picLocks noChangeAspect="1"/>
          </p:cNvPicPr>
          <p:nvPr/>
        </p:nvPicPr>
        <p:blipFill>
          <a:blip r:embed="rId2"/>
          <a:stretch>
            <a:fillRect/>
          </a:stretch>
        </p:blipFill>
        <p:spPr>
          <a:xfrm>
            <a:off x="761999" y="4138400"/>
            <a:ext cx="11258550" cy="2553706"/>
          </a:xfrm>
          <a:prstGeom prst="rect">
            <a:avLst/>
          </a:prstGeom>
        </p:spPr>
      </p:pic>
    </p:spTree>
    <p:extLst>
      <p:ext uri="{BB962C8B-B14F-4D97-AF65-F5344CB8AC3E}">
        <p14:creationId xmlns:p14="http://schemas.microsoft.com/office/powerpoint/2010/main" val="16633477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a:xfrm>
            <a:off x="680321" y="753228"/>
            <a:ext cx="9613861" cy="1080938"/>
          </a:xfrm>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a:t>Redshift</a:t>
            </a:r>
          </a:p>
        </p:txBody>
      </p:sp>
      <p:sp>
        <p:nvSpPr>
          <p:cNvPr id="3" name="Rectangle 2">
            <a:extLst>
              <a:ext uri="{FF2B5EF4-FFF2-40B4-BE49-F238E27FC236}">
                <a16:creationId xmlns:a16="http://schemas.microsoft.com/office/drawing/2014/main" id="{929E3A25-702A-48A6-BEC5-A1FB4590FEA7}"/>
              </a:ext>
            </a:extLst>
          </p:cNvPr>
          <p:cNvSpPr/>
          <p:nvPr/>
        </p:nvSpPr>
        <p:spPr>
          <a:xfrm>
            <a:off x="761999" y="2559706"/>
            <a:ext cx="10678633" cy="646331"/>
          </a:xfrm>
          <a:prstGeom prst="rect">
            <a:avLst/>
          </a:prstGeom>
        </p:spPr>
        <p:txBody>
          <a:bodyPr wrap="square">
            <a:spAutoFit/>
          </a:bodyPr>
          <a:lstStyle/>
          <a:p>
            <a:r>
              <a:rPr lang="en-US" dirty="0"/>
              <a:t>Redshift works on the concept of OLAP wherein large data is involved and that involve complex queries</a:t>
            </a:r>
          </a:p>
        </p:txBody>
      </p:sp>
      <p:sp>
        <p:nvSpPr>
          <p:cNvPr id="4" name="Rectangle 3">
            <a:extLst>
              <a:ext uri="{FF2B5EF4-FFF2-40B4-BE49-F238E27FC236}">
                <a16:creationId xmlns:a16="http://schemas.microsoft.com/office/drawing/2014/main" id="{66A5B405-BEEB-44FC-A299-F18F5E7DEC3D}"/>
              </a:ext>
            </a:extLst>
          </p:cNvPr>
          <p:cNvSpPr/>
          <p:nvPr/>
        </p:nvSpPr>
        <p:spPr>
          <a:xfrm>
            <a:off x="761998" y="3206037"/>
            <a:ext cx="9987517" cy="646331"/>
          </a:xfrm>
          <a:prstGeom prst="rect">
            <a:avLst/>
          </a:prstGeom>
        </p:spPr>
        <p:txBody>
          <a:bodyPr wrap="square">
            <a:spAutoFit/>
          </a:bodyPr>
          <a:lstStyle/>
          <a:p>
            <a:r>
              <a:rPr lang="en-US" dirty="0"/>
              <a:t>Data warehousing is all about columns it's not about different resource record sets while it generally works on columns wherein the data in the columns would be added</a:t>
            </a:r>
          </a:p>
        </p:txBody>
      </p:sp>
      <p:sp>
        <p:nvSpPr>
          <p:cNvPr id="6" name="Rectangle 5">
            <a:extLst>
              <a:ext uri="{FF2B5EF4-FFF2-40B4-BE49-F238E27FC236}">
                <a16:creationId xmlns:a16="http://schemas.microsoft.com/office/drawing/2014/main" id="{57EF736D-6038-44C6-83A5-9F7D55F0C97B}"/>
              </a:ext>
            </a:extLst>
          </p:cNvPr>
          <p:cNvSpPr/>
          <p:nvPr/>
        </p:nvSpPr>
        <p:spPr>
          <a:xfrm>
            <a:off x="761997" y="3852368"/>
            <a:ext cx="10083212" cy="646331"/>
          </a:xfrm>
          <a:prstGeom prst="rect">
            <a:avLst/>
          </a:prstGeom>
        </p:spPr>
        <p:txBody>
          <a:bodyPr wrap="square">
            <a:spAutoFit/>
          </a:bodyPr>
          <a:lstStyle/>
          <a:p>
            <a:r>
              <a:rPr lang="en-US" b="1" dirty="0"/>
              <a:t>Note :- Data warehousing uses different types of architecture both from the database perspective or an infrastructure layer</a:t>
            </a:r>
          </a:p>
        </p:txBody>
      </p:sp>
      <p:sp>
        <p:nvSpPr>
          <p:cNvPr id="8" name="Rectangle 7">
            <a:extLst>
              <a:ext uri="{FF2B5EF4-FFF2-40B4-BE49-F238E27FC236}">
                <a16:creationId xmlns:a16="http://schemas.microsoft.com/office/drawing/2014/main" id="{57C0D257-A820-4390-AD70-48F9CA0521A2}"/>
              </a:ext>
            </a:extLst>
          </p:cNvPr>
          <p:cNvSpPr/>
          <p:nvPr/>
        </p:nvSpPr>
        <p:spPr>
          <a:xfrm>
            <a:off x="680315" y="4498699"/>
            <a:ext cx="2973699" cy="430887"/>
          </a:xfrm>
          <a:prstGeom prst="rect">
            <a:avLst/>
          </a:prstGeom>
        </p:spPr>
        <p:txBody>
          <a:bodyPr wrap="none">
            <a:spAutoFit/>
          </a:bodyPr>
          <a:lstStyle/>
          <a:p>
            <a:r>
              <a:rPr lang="en-US" sz="2200" dirty="0"/>
              <a:t>Redshift configuration</a:t>
            </a:r>
          </a:p>
        </p:txBody>
      </p:sp>
      <p:sp>
        <p:nvSpPr>
          <p:cNvPr id="9" name="Rectangle 8">
            <a:extLst>
              <a:ext uri="{FF2B5EF4-FFF2-40B4-BE49-F238E27FC236}">
                <a16:creationId xmlns:a16="http://schemas.microsoft.com/office/drawing/2014/main" id="{8A58AB25-B44E-4E93-B438-8CCE0D6C5EE2}"/>
              </a:ext>
            </a:extLst>
          </p:cNvPr>
          <p:cNvSpPr/>
          <p:nvPr/>
        </p:nvSpPr>
        <p:spPr>
          <a:xfrm>
            <a:off x="816613" y="4923470"/>
            <a:ext cx="4670638" cy="369332"/>
          </a:xfrm>
          <a:prstGeom prst="rect">
            <a:avLst/>
          </a:prstGeom>
        </p:spPr>
        <p:txBody>
          <a:bodyPr wrap="none">
            <a:spAutoFit/>
          </a:bodyPr>
          <a:lstStyle/>
          <a:p>
            <a:r>
              <a:rPr lang="en-US" dirty="0"/>
              <a:t>You can start with single node with 160 GB </a:t>
            </a:r>
          </a:p>
        </p:txBody>
      </p:sp>
      <p:sp>
        <p:nvSpPr>
          <p:cNvPr id="11" name="Rectangle 10">
            <a:extLst>
              <a:ext uri="{FF2B5EF4-FFF2-40B4-BE49-F238E27FC236}">
                <a16:creationId xmlns:a16="http://schemas.microsoft.com/office/drawing/2014/main" id="{B2F3E708-2312-40E2-9A17-A9BB31B9ECE2}"/>
              </a:ext>
            </a:extLst>
          </p:cNvPr>
          <p:cNvSpPr/>
          <p:nvPr/>
        </p:nvSpPr>
        <p:spPr>
          <a:xfrm>
            <a:off x="816613" y="5272995"/>
            <a:ext cx="4612160" cy="369332"/>
          </a:xfrm>
          <a:prstGeom prst="rect">
            <a:avLst/>
          </a:prstGeom>
        </p:spPr>
        <p:txBody>
          <a:bodyPr wrap="none">
            <a:spAutoFit/>
          </a:bodyPr>
          <a:lstStyle/>
          <a:p>
            <a:r>
              <a:rPr lang="en-US" dirty="0"/>
              <a:t>You can also start Multi node configuration</a:t>
            </a:r>
          </a:p>
        </p:txBody>
      </p:sp>
      <p:sp>
        <p:nvSpPr>
          <p:cNvPr id="12" name="Rectangle 11">
            <a:extLst>
              <a:ext uri="{FF2B5EF4-FFF2-40B4-BE49-F238E27FC236}">
                <a16:creationId xmlns:a16="http://schemas.microsoft.com/office/drawing/2014/main" id="{493769A4-5099-49FC-9748-F49BD40755EC}"/>
              </a:ext>
            </a:extLst>
          </p:cNvPr>
          <p:cNvSpPr/>
          <p:nvPr/>
        </p:nvSpPr>
        <p:spPr>
          <a:xfrm>
            <a:off x="1155403" y="5648026"/>
            <a:ext cx="9487787" cy="369332"/>
          </a:xfrm>
          <a:prstGeom prst="rect">
            <a:avLst/>
          </a:prstGeom>
        </p:spPr>
        <p:txBody>
          <a:bodyPr wrap="square">
            <a:spAutoFit/>
          </a:bodyPr>
          <a:lstStyle/>
          <a:p>
            <a:r>
              <a:rPr lang="en-US" dirty="0"/>
              <a:t>It consist of a leader node which manages client connections and receive queries</a:t>
            </a:r>
          </a:p>
        </p:txBody>
      </p:sp>
      <p:sp>
        <p:nvSpPr>
          <p:cNvPr id="13" name="Rectangle 12">
            <a:extLst>
              <a:ext uri="{FF2B5EF4-FFF2-40B4-BE49-F238E27FC236}">
                <a16:creationId xmlns:a16="http://schemas.microsoft.com/office/drawing/2014/main" id="{5A61EC92-FD5A-4625-972E-C772ADFAE23F}"/>
              </a:ext>
            </a:extLst>
          </p:cNvPr>
          <p:cNvSpPr/>
          <p:nvPr/>
        </p:nvSpPr>
        <p:spPr>
          <a:xfrm>
            <a:off x="1155403" y="5945249"/>
            <a:ext cx="9594112" cy="646331"/>
          </a:xfrm>
          <a:prstGeom prst="rect">
            <a:avLst/>
          </a:prstGeom>
        </p:spPr>
        <p:txBody>
          <a:bodyPr wrap="square">
            <a:spAutoFit/>
          </a:bodyPr>
          <a:lstStyle/>
          <a:p>
            <a:r>
              <a:rPr lang="en-US" dirty="0"/>
              <a:t>And there is compute nodes(128 in number) which will store the data and perform queries and computation on that data)</a:t>
            </a:r>
          </a:p>
        </p:txBody>
      </p:sp>
    </p:spTree>
    <p:extLst>
      <p:ext uri="{BB962C8B-B14F-4D97-AF65-F5344CB8AC3E}">
        <p14:creationId xmlns:p14="http://schemas.microsoft.com/office/powerpoint/2010/main" val="1576533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0E7D1-5DE0-40B4-ADCB-A198F0305DB0}"/>
              </a:ext>
            </a:extLst>
          </p:cNvPr>
          <p:cNvSpPr>
            <a:spLocks noGrp="1"/>
          </p:cNvSpPr>
          <p:nvPr>
            <p:ph type="title"/>
          </p:nvPr>
        </p:nvSpPr>
        <p:spPr/>
        <p:txBody>
          <a:bodyPr/>
          <a:lstStyle/>
          <a:p>
            <a:r>
              <a:rPr lang="en-US" dirty="0"/>
              <a:t>Create EFS</a:t>
            </a:r>
          </a:p>
        </p:txBody>
      </p:sp>
      <p:pic>
        <p:nvPicPr>
          <p:cNvPr id="4" name="Picture 3">
            <a:extLst>
              <a:ext uri="{FF2B5EF4-FFF2-40B4-BE49-F238E27FC236}">
                <a16:creationId xmlns:a16="http://schemas.microsoft.com/office/drawing/2014/main" id="{3728D065-C791-4852-A4DE-D6E6A08EF078}"/>
              </a:ext>
            </a:extLst>
          </p:cNvPr>
          <p:cNvPicPr>
            <a:picLocks noChangeAspect="1"/>
          </p:cNvPicPr>
          <p:nvPr/>
        </p:nvPicPr>
        <p:blipFill>
          <a:blip r:embed="rId2"/>
          <a:stretch>
            <a:fillRect/>
          </a:stretch>
        </p:blipFill>
        <p:spPr>
          <a:xfrm>
            <a:off x="680320" y="2120974"/>
            <a:ext cx="11174981" cy="2344700"/>
          </a:xfrm>
          <a:prstGeom prst="rect">
            <a:avLst/>
          </a:prstGeom>
        </p:spPr>
      </p:pic>
      <p:sp>
        <p:nvSpPr>
          <p:cNvPr id="5" name="Rectangle 4">
            <a:extLst>
              <a:ext uri="{FF2B5EF4-FFF2-40B4-BE49-F238E27FC236}">
                <a16:creationId xmlns:a16="http://schemas.microsoft.com/office/drawing/2014/main" id="{94F84EA0-4CBA-45C3-9464-4D7CAA1A2900}"/>
              </a:ext>
            </a:extLst>
          </p:cNvPr>
          <p:cNvSpPr/>
          <p:nvPr/>
        </p:nvSpPr>
        <p:spPr>
          <a:xfrm>
            <a:off x="680320" y="4567816"/>
            <a:ext cx="4608954" cy="430887"/>
          </a:xfrm>
          <a:prstGeom prst="rect">
            <a:avLst/>
          </a:prstGeom>
        </p:spPr>
        <p:txBody>
          <a:bodyPr wrap="none">
            <a:spAutoFit/>
          </a:bodyPr>
          <a:lstStyle/>
          <a:p>
            <a:r>
              <a:rPr lang="en-US" sz="2200" dirty="0"/>
              <a:t>How to attach an EFS to a machine</a:t>
            </a:r>
          </a:p>
        </p:txBody>
      </p:sp>
      <p:sp>
        <p:nvSpPr>
          <p:cNvPr id="6" name="Rectangle 5">
            <a:extLst>
              <a:ext uri="{FF2B5EF4-FFF2-40B4-BE49-F238E27FC236}">
                <a16:creationId xmlns:a16="http://schemas.microsoft.com/office/drawing/2014/main" id="{C6672861-CE9C-4446-BA01-D15E8E0C519D}"/>
              </a:ext>
            </a:extLst>
          </p:cNvPr>
          <p:cNvSpPr/>
          <p:nvPr/>
        </p:nvSpPr>
        <p:spPr>
          <a:xfrm>
            <a:off x="1120246" y="4998703"/>
            <a:ext cx="4082336" cy="369332"/>
          </a:xfrm>
          <a:prstGeom prst="rect">
            <a:avLst/>
          </a:prstGeom>
        </p:spPr>
        <p:txBody>
          <a:bodyPr wrap="none">
            <a:spAutoFit/>
          </a:bodyPr>
          <a:lstStyle/>
          <a:p>
            <a:r>
              <a:rPr lang="en-US" dirty="0"/>
              <a:t>You have to login to the machine first</a:t>
            </a:r>
          </a:p>
        </p:txBody>
      </p:sp>
      <p:sp>
        <p:nvSpPr>
          <p:cNvPr id="7" name="Rectangle 6">
            <a:extLst>
              <a:ext uri="{FF2B5EF4-FFF2-40B4-BE49-F238E27FC236}">
                <a16:creationId xmlns:a16="http://schemas.microsoft.com/office/drawing/2014/main" id="{766E5CB1-F69F-4F7E-A15F-9A1F75CD69DB}"/>
              </a:ext>
            </a:extLst>
          </p:cNvPr>
          <p:cNvSpPr/>
          <p:nvPr/>
        </p:nvSpPr>
        <p:spPr>
          <a:xfrm>
            <a:off x="1120245" y="5368035"/>
            <a:ext cx="8619177" cy="369332"/>
          </a:xfrm>
          <a:prstGeom prst="rect">
            <a:avLst/>
          </a:prstGeom>
        </p:spPr>
        <p:txBody>
          <a:bodyPr wrap="square">
            <a:spAutoFit/>
          </a:bodyPr>
          <a:lstStyle/>
          <a:p>
            <a:r>
              <a:rPr lang="en-US" dirty="0"/>
              <a:t>In order to test this provision two ec2 instance and then attach EFS to them</a:t>
            </a:r>
          </a:p>
        </p:txBody>
      </p:sp>
      <p:sp>
        <p:nvSpPr>
          <p:cNvPr id="8" name="Rectangle 7">
            <a:extLst>
              <a:ext uri="{FF2B5EF4-FFF2-40B4-BE49-F238E27FC236}">
                <a16:creationId xmlns:a16="http://schemas.microsoft.com/office/drawing/2014/main" id="{0105C7A5-DC69-4CBC-8121-1DD94B72C623}"/>
              </a:ext>
            </a:extLst>
          </p:cNvPr>
          <p:cNvSpPr/>
          <p:nvPr/>
        </p:nvSpPr>
        <p:spPr>
          <a:xfrm>
            <a:off x="171809" y="6106699"/>
            <a:ext cx="9748367" cy="369332"/>
          </a:xfrm>
          <a:prstGeom prst="rect">
            <a:avLst/>
          </a:prstGeom>
        </p:spPr>
        <p:txBody>
          <a:bodyPr wrap="square">
            <a:spAutoFit/>
          </a:bodyPr>
          <a:lstStyle/>
          <a:p>
            <a:r>
              <a:rPr lang="en-US" dirty="0"/>
              <a:t>Note :- in order to mount </a:t>
            </a:r>
            <a:r>
              <a:rPr lang="en-US" dirty="0" err="1"/>
              <a:t>efs</a:t>
            </a:r>
            <a:r>
              <a:rPr lang="en-US" dirty="0"/>
              <a:t> to an instance the instance and EFS should be in the same SG</a:t>
            </a:r>
          </a:p>
        </p:txBody>
      </p:sp>
    </p:spTree>
    <p:extLst>
      <p:ext uri="{BB962C8B-B14F-4D97-AF65-F5344CB8AC3E}">
        <p14:creationId xmlns:p14="http://schemas.microsoft.com/office/powerpoint/2010/main" val="8761488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a:xfrm>
            <a:off x="680321" y="753228"/>
            <a:ext cx="9613861" cy="1080938"/>
          </a:xfrm>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a:t>Redshift</a:t>
            </a:r>
          </a:p>
        </p:txBody>
      </p:sp>
      <p:sp>
        <p:nvSpPr>
          <p:cNvPr id="3" name="Rectangle 2">
            <a:extLst>
              <a:ext uri="{FF2B5EF4-FFF2-40B4-BE49-F238E27FC236}">
                <a16:creationId xmlns:a16="http://schemas.microsoft.com/office/drawing/2014/main" id="{929E3A25-702A-48A6-BEC5-A1FB4590FEA7}"/>
              </a:ext>
            </a:extLst>
          </p:cNvPr>
          <p:cNvSpPr/>
          <p:nvPr/>
        </p:nvSpPr>
        <p:spPr>
          <a:xfrm>
            <a:off x="761999" y="2559706"/>
            <a:ext cx="10678633" cy="369332"/>
          </a:xfrm>
          <a:prstGeom prst="rect">
            <a:avLst/>
          </a:prstGeom>
        </p:spPr>
        <p:txBody>
          <a:bodyPr wrap="square">
            <a:spAutoFit/>
          </a:bodyPr>
          <a:lstStyle/>
          <a:p>
            <a:r>
              <a:rPr lang="en-US" dirty="0"/>
              <a:t>Columnar data storage</a:t>
            </a:r>
          </a:p>
        </p:txBody>
      </p:sp>
      <p:pic>
        <p:nvPicPr>
          <p:cNvPr id="10" name="Picture 9">
            <a:extLst>
              <a:ext uri="{FF2B5EF4-FFF2-40B4-BE49-F238E27FC236}">
                <a16:creationId xmlns:a16="http://schemas.microsoft.com/office/drawing/2014/main" id="{F7F6C037-EDF2-4C48-B43A-20AED3557EA0}"/>
              </a:ext>
            </a:extLst>
          </p:cNvPr>
          <p:cNvPicPr>
            <a:picLocks noChangeAspect="1"/>
          </p:cNvPicPr>
          <p:nvPr/>
        </p:nvPicPr>
        <p:blipFill>
          <a:blip r:embed="rId2"/>
          <a:stretch>
            <a:fillRect/>
          </a:stretch>
        </p:blipFill>
        <p:spPr>
          <a:xfrm>
            <a:off x="1125184" y="2929038"/>
            <a:ext cx="10544175" cy="3721395"/>
          </a:xfrm>
          <a:prstGeom prst="rect">
            <a:avLst/>
          </a:prstGeom>
        </p:spPr>
      </p:pic>
    </p:spTree>
    <p:extLst>
      <p:ext uri="{BB962C8B-B14F-4D97-AF65-F5344CB8AC3E}">
        <p14:creationId xmlns:p14="http://schemas.microsoft.com/office/powerpoint/2010/main" val="21726787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a:xfrm>
            <a:off x="680321" y="753228"/>
            <a:ext cx="9613861" cy="1080938"/>
          </a:xfrm>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a:t>Redshift</a:t>
            </a:r>
          </a:p>
        </p:txBody>
      </p:sp>
      <p:sp>
        <p:nvSpPr>
          <p:cNvPr id="3" name="Rectangle 2">
            <a:extLst>
              <a:ext uri="{FF2B5EF4-FFF2-40B4-BE49-F238E27FC236}">
                <a16:creationId xmlns:a16="http://schemas.microsoft.com/office/drawing/2014/main" id="{929E3A25-702A-48A6-BEC5-A1FB4590FEA7}"/>
              </a:ext>
            </a:extLst>
          </p:cNvPr>
          <p:cNvSpPr/>
          <p:nvPr/>
        </p:nvSpPr>
        <p:spPr>
          <a:xfrm>
            <a:off x="761999" y="2559706"/>
            <a:ext cx="10678633" cy="430887"/>
          </a:xfrm>
          <a:prstGeom prst="rect">
            <a:avLst/>
          </a:prstGeom>
        </p:spPr>
        <p:txBody>
          <a:bodyPr wrap="square">
            <a:spAutoFit/>
          </a:bodyPr>
          <a:lstStyle/>
          <a:p>
            <a:r>
              <a:rPr lang="en-US" sz="2200" dirty="0"/>
              <a:t>How actually it works</a:t>
            </a:r>
          </a:p>
        </p:txBody>
      </p:sp>
      <p:sp>
        <p:nvSpPr>
          <p:cNvPr id="4" name="Rectangle 3">
            <a:extLst>
              <a:ext uri="{FF2B5EF4-FFF2-40B4-BE49-F238E27FC236}">
                <a16:creationId xmlns:a16="http://schemas.microsoft.com/office/drawing/2014/main" id="{F9AD2C91-5D97-45B0-B2DF-1C7B5E5B4357}"/>
              </a:ext>
            </a:extLst>
          </p:cNvPr>
          <p:cNvSpPr/>
          <p:nvPr/>
        </p:nvSpPr>
        <p:spPr>
          <a:xfrm>
            <a:off x="1038447" y="2902225"/>
            <a:ext cx="10221432" cy="646331"/>
          </a:xfrm>
          <a:prstGeom prst="rect">
            <a:avLst/>
          </a:prstGeom>
        </p:spPr>
        <p:txBody>
          <a:bodyPr wrap="square">
            <a:spAutoFit/>
          </a:bodyPr>
          <a:lstStyle/>
          <a:p>
            <a:r>
              <a:rPr lang="en-US" dirty="0"/>
              <a:t>when you do a column query based on particular columns it would only use the data on that and redshift stores this data sequentially</a:t>
            </a:r>
          </a:p>
        </p:txBody>
      </p:sp>
      <p:sp>
        <p:nvSpPr>
          <p:cNvPr id="6" name="Rectangle 5">
            <a:extLst>
              <a:ext uri="{FF2B5EF4-FFF2-40B4-BE49-F238E27FC236}">
                <a16:creationId xmlns:a16="http://schemas.microsoft.com/office/drawing/2014/main" id="{E92A9ED3-C271-4895-8EF8-C97F05BB2099}"/>
              </a:ext>
            </a:extLst>
          </p:cNvPr>
          <p:cNvSpPr/>
          <p:nvPr/>
        </p:nvSpPr>
        <p:spPr>
          <a:xfrm>
            <a:off x="680315" y="3521743"/>
            <a:ext cx="2911374" cy="430887"/>
          </a:xfrm>
          <a:prstGeom prst="rect">
            <a:avLst/>
          </a:prstGeom>
        </p:spPr>
        <p:txBody>
          <a:bodyPr wrap="none">
            <a:spAutoFit/>
          </a:bodyPr>
          <a:lstStyle/>
          <a:p>
            <a:r>
              <a:rPr lang="en-US" sz="2200" dirty="0"/>
              <a:t>Advance Compression</a:t>
            </a:r>
          </a:p>
        </p:txBody>
      </p:sp>
      <p:pic>
        <p:nvPicPr>
          <p:cNvPr id="8" name="Picture 7">
            <a:extLst>
              <a:ext uri="{FF2B5EF4-FFF2-40B4-BE49-F238E27FC236}">
                <a16:creationId xmlns:a16="http://schemas.microsoft.com/office/drawing/2014/main" id="{CD4D9058-91AD-401F-B52C-1B4B156C638C}"/>
              </a:ext>
            </a:extLst>
          </p:cNvPr>
          <p:cNvPicPr>
            <a:picLocks noChangeAspect="1"/>
          </p:cNvPicPr>
          <p:nvPr/>
        </p:nvPicPr>
        <p:blipFill>
          <a:blip r:embed="rId2"/>
          <a:stretch>
            <a:fillRect/>
          </a:stretch>
        </p:blipFill>
        <p:spPr>
          <a:xfrm>
            <a:off x="853263" y="4079706"/>
            <a:ext cx="10591800" cy="2338275"/>
          </a:xfrm>
          <a:prstGeom prst="rect">
            <a:avLst/>
          </a:prstGeom>
        </p:spPr>
      </p:pic>
    </p:spTree>
    <p:extLst>
      <p:ext uri="{BB962C8B-B14F-4D97-AF65-F5344CB8AC3E}">
        <p14:creationId xmlns:p14="http://schemas.microsoft.com/office/powerpoint/2010/main" val="4780325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a:xfrm>
            <a:off x="680321" y="753228"/>
            <a:ext cx="9613861" cy="1080938"/>
          </a:xfrm>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a:t>Redshift</a:t>
            </a:r>
          </a:p>
        </p:txBody>
      </p:sp>
      <p:sp>
        <p:nvSpPr>
          <p:cNvPr id="3" name="Rectangle 2">
            <a:extLst>
              <a:ext uri="{FF2B5EF4-FFF2-40B4-BE49-F238E27FC236}">
                <a16:creationId xmlns:a16="http://schemas.microsoft.com/office/drawing/2014/main" id="{929E3A25-702A-48A6-BEC5-A1FB4590FEA7}"/>
              </a:ext>
            </a:extLst>
          </p:cNvPr>
          <p:cNvSpPr/>
          <p:nvPr/>
        </p:nvSpPr>
        <p:spPr>
          <a:xfrm>
            <a:off x="761999" y="2559706"/>
            <a:ext cx="10678633" cy="430887"/>
          </a:xfrm>
          <a:prstGeom prst="rect">
            <a:avLst/>
          </a:prstGeom>
        </p:spPr>
        <p:txBody>
          <a:bodyPr wrap="square">
            <a:spAutoFit/>
          </a:bodyPr>
          <a:lstStyle/>
          <a:p>
            <a:r>
              <a:rPr lang="en-US" sz="2200" dirty="0"/>
              <a:t>Why this is successful with </a:t>
            </a:r>
            <a:r>
              <a:rPr lang="en-US" sz="2200" dirty="0" err="1"/>
              <a:t>redhshift</a:t>
            </a:r>
            <a:endParaRPr lang="en-US" sz="2200" dirty="0"/>
          </a:p>
        </p:txBody>
      </p:sp>
      <p:sp>
        <p:nvSpPr>
          <p:cNvPr id="4" name="Rectangle 3">
            <a:extLst>
              <a:ext uri="{FF2B5EF4-FFF2-40B4-BE49-F238E27FC236}">
                <a16:creationId xmlns:a16="http://schemas.microsoft.com/office/drawing/2014/main" id="{F9AD2C91-5D97-45B0-B2DF-1C7B5E5B4357}"/>
              </a:ext>
            </a:extLst>
          </p:cNvPr>
          <p:cNvSpPr/>
          <p:nvPr/>
        </p:nvSpPr>
        <p:spPr>
          <a:xfrm>
            <a:off x="1038447" y="2902225"/>
            <a:ext cx="10221432" cy="646331"/>
          </a:xfrm>
          <a:prstGeom prst="rect">
            <a:avLst/>
          </a:prstGeom>
        </p:spPr>
        <p:txBody>
          <a:bodyPr wrap="square">
            <a:spAutoFit/>
          </a:bodyPr>
          <a:lstStyle/>
          <a:p>
            <a:r>
              <a:rPr lang="en-US" dirty="0"/>
              <a:t>consider an example for an RDS wherein different types of data is stored sequentially so essentially when you are compressing different types of data it is little bit difficult</a:t>
            </a:r>
          </a:p>
        </p:txBody>
      </p:sp>
      <p:sp>
        <p:nvSpPr>
          <p:cNvPr id="7" name="Rectangle 6">
            <a:extLst>
              <a:ext uri="{FF2B5EF4-FFF2-40B4-BE49-F238E27FC236}">
                <a16:creationId xmlns:a16="http://schemas.microsoft.com/office/drawing/2014/main" id="{4D0D383E-C85C-4ABA-BBD3-19E777E9BD69}"/>
              </a:ext>
            </a:extLst>
          </p:cNvPr>
          <p:cNvSpPr/>
          <p:nvPr/>
        </p:nvSpPr>
        <p:spPr>
          <a:xfrm>
            <a:off x="1038447" y="3548556"/>
            <a:ext cx="9551581" cy="369332"/>
          </a:xfrm>
          <a:prstGeom prst="rect">
            <a:avLst/>
          </a:prstGeom>
        </p:spPr>
        <p:txBody>
          <a:bodyPr wrap="square">
            <a:spAutoFit/>
          </a:bodyPr>
          <a:lstStyle/>
          <a:p>
            <a:r>
              <a:rPr lang="en-US" dirty="0"/>
              <a:t>However while with redshift it stores columnar data sequentially so it is easy to compress</a:t>
            </a:r>
          </a:p>
        </p:txBody>
      </p:sp>
      <p:sp>
        <p:nvSpPr>
          <p:cNvPr id="9" name="Rectangle 8">
            <a:extLst>
              <a:ext uri="{FF2B5EF4-FFF2-40B4-BE49-F238E27FC236}">
                <a16:creationId xmlns:a16="http://schemas.microsoft.com/office/drawing/2014/main" id="{D104398A-C176-49D0-8398-F1301635477B}"/>
              </a:ext>
            </a:extLst>
          </p:cNvPr>
          <p:cNvSpPr/>
          <p:nvPr/>
        </p:nvSpPr>
        <p:spPr>
          <a:xfrm>
            <a:off x="1038447" y="3910980"/>
            <a:ext cx="4972836" cy="369332"/>
          </a:xfrm>
          <a:prstGeom prst="rect">
            <a:avLst/>
          </a:prstGeom>
        </p:spPr>
        <p:txBody>
          <a:bodyPr wrap="none">
            <a:spAutoFit/>
          </a:bodyPr>
          <a:lstStyle/>
          <a:p>
            <a:r>
              <a:rPr lang="en-US" dirty="0"/>
              <a:t>The other thing that make redshift fast is MPP</a:t>
            </a:r>
          </a:p>
        </p:txBody>
      </p:sp>
      <p:pic>
        <p:nvPicPr>
          <p:cNvPr id="11" name="Picture 10">
            <a:extLst>
              <a:ext uri="{FF2B5EF4-FFF2-40B4-BE49-F238E27FC236}">
                <a16:creationId xmlns:a16="http://schemas.microsoft.com/office/drawing/2014/main" id="{5D9F8E39-1627-4DA0-AE36-E1347DDBF8A5}"/>
              </a:ext>
            </a:extLst>
          </p:cNvPr>
          <p:cNvPicPr>
            <a:picLocks noChangeAspect="1"/>
          </p:cNvPicPr>
          <p:nvPr/>
        </p:nvPicPr>
        <p:blipFill>
          <a:blip r:embed="rId2"/>
          <a:stretch>
            <a:fillRect/>
          </a:stretch>
        </p:blipFill>
        <p:spPr>
          <a:xfrm>
            <a:off x="629757" y="4382966"/>
            <a:ext cx="10810875" cy="2273016"/>
          </a:xfrm>
          <a:prstGeom prst="rect">
            <a:avLst/>
          </a:prstGeom>
        </p:spPr>
      </p:pic>
    </p:spTree>
    <p:extLst>
      <p:ext uri="{BB962C8B-B14F-4D97-AF65-F5344CB8AC3E}">
        <p14:creationId xmlns:p14="http://schemas.microsoft.com/office/powerpoint/2010/main" val="28104444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a:xfrm>
            <a:off x="680321" y="753228"/>
            <a:ext cx="9613861" cy="1080938"/>
          </a:xfrm>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a:t>Redshift</a:t>
            </a:r>
          </a:p>
        </p:txBody>
      </p:sp>
      <p:sp>
        <p:nvSpPr>
          <p:cNvPr id="3" name="Rectangle 2">
            <a:extLst>
              <a:ext uri="{FF2B5EF4-FFF2-40B4-BE49-F238E27FC236}">
                <a16:creationId xmlns:a16="http://schemas.microsoft.com/office/drawing/2014/main" id="{929E3A25-702A-48A6-BEC5-A1FB4590FEA7}"/>
              </a:ext>
            </a:extLst>
          </p:cNvPr>
          <p:cNvSpPr/>
          <p:nvPr/>
        </p:nvSpPr>
        <p:spPr>
          <a:xfrm>
            <a:off x="761999" y="2559706"/>
            <a:ext cx="10678633" cy="430887"/>
          </a:xfrm>
          <a:prstGeom prst="rect">
            <a:avLst/>
          </a:prstGeom>
        </p:spPr>
        <p:txBody>
          <a:bodyPr wrap="square">
            <a:spAutoFit/>
          </a:bodyPr>
          <a:lstStyle/>
          <a:p>
            <a:r>
              <a:rPr lang="en-US" sz="2200" dirty="0"/>
              <a:t>Pricing </a:t>
            </a:r>
          </a:p>
        </p:txBody>
      </p:sp>
      <p:sp>
        <p:nvSpPr>
          <p:cNvPr id="9" name="Rectangle 8">
            <a:extLst>
              <a:ext uri="{FF2B5EF4-FFF2-40B4-BE49-F238E27FC236}">
                <a16:creationId xmlns:a16="http://schemas.microsoft.com/office/drawing/2014/main" id="{D104398A-C176-49D0-8398-F1301635477B}"/>
              </a:ext>
            </a:extLst>
          </p:cNvPr>
          <p:cNvSpPr/>
          <p:nvPr/>
        </p:nvSpPr>
        <p:spPr>
          <a:xfrm>
            <a:off x="761999" y="4377901"/>
            <a:ext cx="1531188" cy="430887"/>
          </a:xfrm>
          <a:prstGeom prst="rect">
            <a:avLst/>
          </a:prstGeom>
        </p:spPr>
        <p:txBody>
          <a:bodyPr wrap="none">
            <a:spAutoFit/>
          </a:bodyPr>
          <a:lstStyle/>
          <a:p>
            <a:r>
              <a:rPr lang="en-US" sz="2200" dirty="0"/>
              <a:t>Encryption</a:t>
            </a:r>
          </a:p>
        </p:txBody>
      </p:sp>
      <p:pic>
        <p:nvPicPr>
          <p:cNvPr id="8" name="Picture 7">
            <a:extLst>
              <a:ext uri="{FF2B5EF4-FFF2-40B4-BE49-F238E27FC236}">
                <a16:creationId xmlns:a16="http://schemas.microsoft.com/office/drawing/2014/main" id="{45DD18A7-A5C7-4154-9DBC-07E3FBAC9A42}"/>
              </a:ext>
            </a:extLst>
          </p:cNvPr>
          <p:cNvPicPr>
            <a:picLocks noChangeAspect="1"/>
          </p:cNvPicPr>
          <p:nvPr/>
        </p:nvPicPr>
        <p:blipFill>
          <a:blip r:embed="rId2"/>
          <a:stretch>
            <a:fillRect/>
          </a:stretch>
        </p:blipFill>
        <p:spPr>
          <a:xfrm>
            <a:off x="761999" y="2990594"/>
            <a:ext cx="10051313" cy="1338704"/>
          </a:xfrm>
          <a:prstGeom prst="rect">
            <a:avLst/>
          </a:prstGeom>
        </p:spPr>
      </p:pic>
      <p:pic>
        <p:nvPicPr>
          <p:cNvPr id="12" name="Picture 11">
            <a:extLst>
              <a:ext uri="{FF2B5EF4-FFF2-40B4-BE49-F238E27FC236}">
                <a16:creationId xmlns:a16="http://schemas.microsoft.com/office/drawing/2014/main" id="{F6E8C351-E00D-4B18-9E14-910550BB5DDD}"/>
              </a:ext>
            </a:extLst>
          </p:cNvPr>
          <p:cNvPicPr>
            <a:picLocks noChangeAspect="1"/>
          </p:cNvPicPr>
          <p:nvPr/>
        </p:nvPicPr>
        <p:blipFill>
          <a:blip r:embed="rId3"/>
          <a:stretch>
            <a:fillRect/>
          </a:stretch>
        </p:blipFill>
        <p:spPr>
          <a:xfrm>
            <a:off x="769940" y="4808788"/>
            <a:ext cx="10043372" cy="1338705"/>
          </a:xfrm>
          <a:prstGeom prst="rect">
            <a:avLst/>
          </a:prstGeom>
        </p:spPr>
      </p:pic>
      <p:sp>
        <p:nvSpPr>
          <p:cNvPr id="13" name="Rectangle 12">
            <a:extLst>
              <a:ext uri="{FF2B5EF4-FFF2-40B4-BE49-F238E27FC236}">
                <a16:creationId xmlns:a16="http://schemas.microsoft.com/office/drawing/2014/main" id="{6F169358-B4C7-4CC4-8A99-AE523346867C}"/>
              </a:ext>
            </a:extLst>
          </p:cNvPr>
          <p:cNvSpPr/>
          <p:nvPr/>
        </p:nvSpPr>
        <p:spPr>
          <a:xfrm>
            <a:off x="52242" y="6147493"/>
            <a:ext cx="10870018" cy="646331"/>
          </a:xfrm>
          <a:prstGeom prst="rect">
            <a:avLst/>
          </a:prstGeom>
        </p:spPr>
        <p:txBody>
          <a:bodyPr wrap="square">
            <a:spAutoFit/>
          </a:bodyPr>
          <a:lstStyle/>
          <a:p>
            <a:r>
              <a:rPr lang="en-US" dirty="0"/>
              <a:t>Note :- redshift is a BI tool hence we don't need it for DR it is just available in 1 AZ and you can restore snapshots to new AZ in the event of an outage</a:t>
            </a:r>
          </a:p>
        </p:txBody>
      </p:sp>
    </p:spTree>
    <p:extLst>
      <p:ext uri="{BB962C8B-B14F-4D97-AF65-F5344CB8AC3E}">
        <p14:creationId xmlns:p14="http://schemas.microsoft.com/office/powerpoint/2010/main" val="2908108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a:xfrm>
            <a:off x="680321" y="753228"/>
            <a:ext cx="9613861" cy="1080938"/>
          </a:xfrm>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err="1"/>
              <a:t>ElastiCache</a:t>
            </a:r>
            <a:endParaRPr lang="en-US" sz="2400" dirty="0"/>
          </a:p>
        </p:txBody>
      </p:sp>
      <p:pic>
        <p:nvPicPr>
          <p:cNvPr id="6" name="Picture 5">
            <a:extLst>
              <a:ext uri="{FF2B5EF4-FFF2-40B4-BE49-F238E27FC236}">
                <a16:creationId xmlns:a16="http://schemas.microsoft.com/office/drawing/2014/main" id="{05607B03-CB17-444C-94AC-2BA571760A20}"/>
              </a:ext>
            </a:extLst>
          </p:cNvPr>
          <p:cNvPicPr>
            <a:picLocks noChangeAspect="1"/>
          </p:cNvPicPr>
          <p:nvPr/>
        </p:nvPicPr>
        <p:blipFill>
          <a:blip r:embed="rId2"/>
          <a:stretch>
            <a:fillRect/>
          </a:stretch>
        </p:blipFill>
        <p:spPr>
          <a:xfrm>
            <a:off x="680315" y="2559706"/>
            <a:ext cx="11134725" cy="1735847"/>
          </a:xfrm>
          <a:prstGeom prst="rect">
            <a:avLst/>
          </a:prstGeom>
        </p:spPr>
      </p:pic>
      <p:pic>
        <p:nvPicPr>
          <p:cNvPr id="10" name="Picture 9">
            <a:extLst>
              <a:ext uri="{FF2B5EF4-FFF2-40B4-BE49-F238E27FC236}">
                <a16:creationId xmlns:a16="http://schemas.microsoft.com/office/drawing/2014/main" id="{F1580257-E88B-46A0-BEC8-D02D41D29815}"/>
              </a:ext>
            </a:extLst>
          </p:cNvPr>
          <p:cNvPicPr>
            <a:picLocks noChangeAspect="1"/>
          </p:cNvPicPr>
          <p:nvPr/>
        </p:nvPicPr>
        <p:blipFill>
          <a:blip r:embed="rId3"/>
          <a:stretch>
            <a:fillRect/>
          </a:stretch>
        </p:blipFill>
        <p:spPr>
          <a:xfrm>
            <a:off x="680315" y="4444410"/>
            <a:ext cx="11087100" cy="2275588"/>
          </a:xfrm>
          <a:prstGeom prst="rect">
            <a:avLst/>
          </a:prstGeom>
        </p:spPr>
      </p:pic>
    </p:spTree>
    <p:extLst>
      <p:ext uri="{BB962C8B-B14F-4D97-AF65-F5344CB8AC3E}">
        <p14:creationId xmlns:p14="http://schemas.microsoft.com/office/powerpoint/2010/main" val="4149462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a:xfrm>
            <a:off x="680321" y="753228"/>
            <a:ext cx="9613861" cy="1080938"/>
          </a:xfrm>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err="1"/>
              <a:t>ElastiCache</a:t>
            </a:r>
            <a:endParaRPr lang="en-US" sz="2400" dirty="0"/>
          </a:p>
        </p:txBody>
      </p:sp>
      <p:pic>
        <p:nvPicPr>
          <p:cNvPr id="4" name="Picture 3">
            <a:extLst>
              <a:ext uri="{FF2B5EF4-FFF2-40B4-BE49-F238E27FC236}">
                <a16:creationId xmlns:a16="http://schemas.microsoft.com/office/drawing/2014/main" id="{DB096CED-D7E4-4FC5-9FA2-D797A3D3F590}"/>
              </a:ext>
            </a:extLst>
          </p:cNvPr>
          <p:cNvPicPr>
            <a:picLocks noChangeAspect="1"/>
          </p:cNvPicPr>
          <p:nvPr/>
        </p:nvPicPr>
        <p:blipFill>
          <a:blip r:embed="rId2"/>
          <a:stretch>
            <a:fillRect/>
          </a:stretch>
        </p:blipFill>
        <p:spPr>
          <a:xfrm>
            <a:off x="680316" y="2559706"/>
            <a:ext cx="11087100" cy="1620829"/>
          </a:xfrm>
          <a:prstGeom prst="rect">
            <a:avLst/>
          </a:prstGeom>
        </p:spPr>
      </p:pic>
      <p:pic>
        <p:nvPicPr>
          <p:cNvPr id="8" name="Picture 7">
            <a:extLst>
              <a:ext uri="{FF2B5EF4-FFF2-40B4-BE49-F238E27FC236}">
                <a16:creationId xmlns:a16="http://schemas.microsoft.com/office/drawing/2014/main" id="{E809438E-4354-4547-8797-AE8128A27199}"/>
              </a:ext>
            </a:extLst>
          </p:cNvPr>
          <p:cNvPicPr>
            <a:picLocks noChangeAspect="1"/>
          </p:cNvPicPr>
          <p:nvPr/>
        </p:nvPicPr>
        <p:blipFill>
          <a:blip r:embed="rId3"/>
          <a:stretch>
            <a:fillRect/>
          </a:stretch>
        </p:blipFill>
        <p:spPr>
          <a:xfrm>
            <a:off x="680315" y="4405424"/>
            <a:ext cx="11087101" cy="1803991"/>
          </a:xfrm>
          <a:prstGeom prst="rect">
            <a:avLst/>
          </a:prstGeom>
        </p:spPr>
      </p:pic>
      <p:sp>
        <p:nvSpPr>
          <p:cNvPr id="3" name="Rectangle 2">
            <a:extLst>
              <a:ext uri="{FF2B5EF4-FFF2-40B4-BE49-F238E27FC236}">
                <a16:creationId xmlns:a16="http://schemas.microsoft.com/office/drawing/2014/main" id="{EC5BE492-2D99-4368-8FA9-6D6E24AEC592}"/>
              </a:ext>
            </a:extLst>
          </p:cNvPr>
          <p:cNvSpPr/>
          <p:nvPr/>
        </p:nvSpPr>
        <p:spPr>
          <a:xfrm>
            <a:off x="680315" y="6249638"/>
            <a:ext cx="8718866" cy="369332"/>
          </a:xfrm>
          <a:prstGeom prst="rect">
            <a:avLst/>
          </a:prstGeom>
        </p:spPr>
        <p:txBody>
          <a:bodyPr wrap="square">
            <a:spAutoFit/>
          </a:bodyPr>
          <a:lstStyle/>
          <a:p>
            <a:r>
              <a:rPr lang="en-US" dirty="0"/>
              <a:t>Note :- with </a:t>
            </a:r>
            <a:r>
              <a:rPr lang="en-US" dirty="0" err="1"/>
              <a:t>Redis</a:t>
            </a:r>
            <a:r>
              <a:rPr lang="en-US" dirty="0"/>
              <a:t> you get multi AZ but with </a:t>
            </a:r>
            <a:r>
              <a:rPr lang="en-US" dirty="0" err="1"/>
              <a:t>Memcached</a:t>
            </a:r>
            <a:r>
              <a:rPr lang="en-US" dirty="0"/>
              <a:t> you do not get that</a:t>
            </a:r>
          </a:p>
        </p:txBody>
      </p:sp>
    </p:spTree>
    <p:extLst>
      <p:ext uri="{BB962C8B-B14F-4D97-AF65-F5344CB8AC3E}">
        <p14:creationId xmlns:p14="http://schemas.microsoft.com/office/powerpoint/2010/main" val="6771279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a:xfrm>
            <a:off x="680321" y="753228"/>
            <a:ext cx="9613861" cy="1080938"/>
          </a:xfrm>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a:t>Aurora</a:t>
            </a:r>
          </a:p>
        </p:txBody>
      </p:sp>
      <p:sp>
        <p:nvSpPr>
          <p:cNvPr id="9" name="Rectangle 8">
            <a:extLst>
              <a:ext uri="{FF2B5EF4-FFF2-40B4-BE49-F238E27FC236}">
                <a16:creationId xmlns:a16="http://schemas.microsoft.com/office/drawing/2014/main" id="{89E7E1DF-B081-4284-8F1F-DC045383FF1C}"/>
              </a:ext>
            </a:extLst>
          </p:cNvPr>
          <p:cNvSpPr/>
          <p:nvPr/>
        </p:nvSpPr>
        <p:spPr>
          <a:xfrm>
            <a:off x="798490" y="2559706"/>
            <a:ext cx="5746573" cy="369332"/>
          </a:xfrm>
          <a:prstGeom prst="rect">
            <a:avLst/>
          </a:prstGeom>
        </p:spPr>
        <p:txBody>
          <a:bodyPr wrap="none">
            <a:spAutoFit/>
          </a:bodyPr>
          <a:lstStyle/>
          <a:p>
            <a:r>
              <a:rPr lang="en-US" dirty="0"/>
              <a:t>Aurora is the managed version of MySQL from Amazon</a:t>
            </a:r>
          </a:p>
        </p:txBody>
      </p:sp>
      <p:sp>
        <p:nvSpPr>
          <p:cNvPr id="11" name="Rectangle 10">
            <a:extLst>
              <a:ext uri="{FF2B5EF4-FFF2-40B4-BE49-F238E27FC236}">
                <a16:creationId xmlns:a16="http://schemas.microsoft.com/office/drawing/2014/main" id="{F7C3E267-CF4A-43BD-9550-FF4A86306ACE}"/>
              </a:ext>
            </a:extLst>
          </p:cNvPr>
          <p:cNvSpPr/>
          <p:nvPr/>
        </p:nvSpPr>
        <p:spPr>
          <a:xfrm>
            <a:off x="798490" y="2929038"/>
            <a:ext cx="9495692" cy="646331"/>
          </a:xfrm>
          <a:prstGeom prst="rect">
            <a:avLst/>
          </a:prstGeom>
        </p:spPr>
        <p:txBody>
          <a:bodyPr wrap="square">
            <a:spAutoFit/>
          </a:bodyPr>
          <a:lstStyle/>
          <a:p>
            <a:r>
              <a:rPr lang="en-US" dirty="0"/>
              <a:t>It's available in RDS section. It's not something that you can download and install it on your physical server</a:t>
            </a:r>
          </a:p>
        </p:txBody>
      </p:sp>
      <p:pic>
        <p:nvPicPr>
          <p:cNvPr id="13" name="Picture 12">
            <a:extLst>
              <a:ext uri="{FF2B5EF4-FFF2-40B4-BE49-F238E27FC236}">
                <a16:creationId xmlns:a16="http://schemas.microsoft.com/office/drawing/2014/main" id="{A88EC5B0-8A5E-4382-BB87-C670263F26A3}"/>
              </a:ext>
            </a:extLst>
          </p:cNvPr>
          <p:cNvPicPr>
            <a:picLocks noChangeAspect="1"/>
          </p:cNvPicPr>
          <p:nvPr/>
        </p:nvPicPr>
        <p:blipFill>
          <a:blip r:embed="rId2"/>
          <a:stretch>
            <a:fillRect/>
          </a:stretch>
        </p:blipFill>
        <p:spPr>
          <a:xfrm>
            <a:off x="798490" y="3730944"/>
            <a:ext cx="10906125" cy="2637957"/>
          </a:xfrm>
          <a:prstGeom prst="rect">
            <a:avLst/>
          </a:prstGeom>
        </p:spPr>
      </p:pic>
    </p:spTree>
    <p:extLst>
      <p:ext uri="{BB962C8B-B14F-4D97-AF65-F5344CB8AC3E}">
        <p14:creationId xmlns:p14="http://schemas.microsoft.com/office/powerpoint/2010/main" val="22153943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a:xfrm>
            <a:off x="680321" y="753228"/>
            <a:ext cx="9613861" cy="1080938"/>
          </a:xfrm>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a:t>Aurora Scaling</a:t>
            </a:r>
          </a:p>
        </p:txBody>
      </p:sp>
      <p:sp>
        <p:nvSpPr>
          <p:cNvPr id="9" name="Rectangle 8">
            <a:extLst>
              <a:ext uri="{FF2B5EF4-FFF2-40B4-BE49-F238E27FC236}">
                <a16:creationId xmlns:a16="http://schemas.microsoft.com/office/drawing/2014/main" id="{89E7E1DF-B081-4284-8F1F-DC045383FF1C}"/>
              </a:ext>
            </a:extLst>
          </p:cNvPr>
          <p:cNvSpPr/>
          <p:nvPr/>
        </p:nvSpPr>
        <p:spPr>
          <a:xfrm>
            <a:off x="798490" y="2559706"/>
            <a:ext cx="7132722" cy="369332"/>
          </a:xfrm>
          <a:prstGeom prst="rect">
            <a:avLst/>
          </a:prstGeom>
        </p:spPr>
        <p:txBody>
          <a:bodyPr wrap="none">
            <a:spAutoFit/>
          </a:bodyPr>
          <a:lstStyle/>
          <a:p>
            <a:r>
              <a:rPr lang="en-US" dirty="0"/>
              <a:t>It starts with 10 GB and it scales in 10 Gb with increments to 64 Tb</a:t>
            </a:r>
          </a:p>
        </p:txBody>
      </p:sp>
      <p:sp>
        <p:nvSpPr>
          <p:cNvPr id="11" name="Rectangle 10">
            <a:extLst>
              <a:ext uri="{FF2B5EF4-FFF2-40B4-BE49-F238E27FC236}">
                <a16:creationId xmlns:a16="http://schemas.microsoft.com/office/drawing/2014/main" id="{F7C3E267-CF4A-43BD-9550-FF4A86306ACE}"/>
              </a:ext>
            </a:extLst>
          </p:cNvPr>
          <p:cNvSpPr/>
          <p:nvPr/>
        </p:nvSpPr>
        <p:spPr>
          <a:xfrm>
            <a:off x="798490" y="2929038"/>
            <a:ext cx="9495692" cy="646331"/>
          </a:xfrm>
          <a:prstGeom prst="rect">
            <a:avLst/>
          </a:prstGeom>
        </p:spPr>
        <p:txBody>
          <a:bodyPr wrap="square">
            <a:spAutoFit/>
          </a:bodyPr>
          <a:lstStyle/>
          <a:p>
            <a:r>
              <a:rPr lang="en-US" dirty="0"/>
              <a:t>Note :- when you scale aurora it takes only couple of minutes and it's not push button scaling</a:t>
            </a:r>
          </a:p>
        </p:txBody>
      </p:sp>
      <p:pic>
        <p:nvPicPr>
          <p:cNvPr id="6" name="Picture 5">
            <a:extLst>
              <a:ext uri="{FF2B5EF4-FFF2-40B4-BE49-F238E27FC236}">
                <a16:creationId xmlns:a16="http://schemas.microsoft.com/office/drawing/2014/main" id="{E82CE68A-021B-4633-9E68-7B7C52078EDD}"/>
              </a:ext>
            </a:extLst>
          </p:cNvPr>
          <p:cNvPicPr>
            <a:picLocks noChangeAspect="1"/>
          </p:cNvPicPr>
          <p:nvPr/>
        </p:nvPicPr>
        <p:blipFill>
          <a:blip r:embed="rId2"/>
          <a:stretch>
            <a:fillRect/>
          </a:stretch>
        </p:blipFill>
        <p:spPr>
          <a:xfrm>
            <a:off x="769462" y="3678753"/>
            <a:ext cx="11039475" cy="2924175"/>
          </a:xfrm>
          <a:prstGeom prst="rect">
            <a:avLst/>
          </a:prstGeom>
        </p:spPr>
      </p:pic>
    </p:spTree>
    <p:extLst>
      <p:ext uri="{BB962C8B-B14F-4D97-AF65-F5344CB8AC3E}">
        <p14:creationId xmlns:p14="http://schemas.microsoft.com/office/powerpoint/2010/main" val="40835302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a:xfrm>
            <a:off x="680321" y="753228"/>
            <a:ext cx="9613861" cy="1080938"/>
          </a:xfrm>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a:t>Aurora Redundancy</a:t>
            </a:r>
          </a:p>
        </p:txBody>
      </p:sp>
      <p:pic>
        <p:nvPicPr>
          <p:cNvPr id="4" name="Picture 3">
            <a:extLst>
              <a:ext uri="{FF2B5EF4-FFF2-40B4-BE49-F238E27FC236}">
                <a16:creationId xmlns:a16="http://schemas.microsoft.com/office/drawing/2014/main" id="{EF5E45BB-F4CA-45ED-9C7F-302A87382A82}"/>
              </a:ext>
            </a:extLst>
          </p:cNvPr>
          <p:cNvPicPr>
            <a:picLocks noChangeAspect="1"/>
          </p:cNvPicPr>
          <p:nvPr/>
        </p:nvPicPr>
        <p:blipFill>
          <a:blip r:embed="rId2"/>
          <a:stretch>
            <a:fillRect/>
          </a:stretch>
        </p:blipFill>
        <p:spPr>
          <a:xfrm>
            <a:off x="1320286" y="2559706"/>
            <a:ext cx="9937828" cy="3614072"/>
          </a:xfrm>
          <a:prstGeom prst="rect">
            <a:avLst/>
          </a:prstGeom>
        </p:spPr>
      </p:pic>
    </p:spTree>
    <p:extLst>
      <p:ext uri="{BB962C8B-B14F-4D97-AF65-F5344CB8AC3E}">
        <p14:creationId xmlns:p14="http://schemas.microsoft.com/office/powerpoint/2010/main" val="34019343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a:xfrm>
            <a:off x="680321" y="753228"/>
            <a:ext cx="9613861" cy="1080938"/>
          </a:xfrm>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a:t>Aurora Replicas</a:t>
            </a:r>
          </a:p>
        </p:txBody>
      </p:sp>
      <p:pic>
        <p:nvPicPr>
          <p:cNvPr id="6" name="Picture 5">
            <a:extLst>
              <a:ext uri="{FF2B5EF4-FFF2-40B4-BE49-F238E27FC236}">
                <a16:creationId xmlns:a16="http://schemas.microsoft.com/office/drawing/2014/main" id="{8E7E16A7-7626-4823-8AC0-F08CF9AE1BFD}"/>
              </a:ext>
            </a:extLst>
          </p:cNvPr>
          <p:cNvPicPr>
            <a:picLocks noChangeAspect="1"/>
          </p:cNvPicPr>
          <p:nvPr/>
        </p:nvPicPr>
        <p:blipFill>
          <a:blip r:embed="rId2"/>
          <a:stretch>
            <a:fillRect/>
          </a:stretch>
        </p:blipFill>
        <p:spPr>
          <a:xfrm>
            <a:off x="990045" y="2559706"/>
            <a:ext cx="7930671" cy="1044731"/>
          </a:xfrm>
          <a:prstGeom prst="rect">
            <a:avLst/>
          </a:prstGeom>
        </p:spPr>
      </p:pic>
      <p:sp>
        <p:nvSpPr>
          <p:cNvPr id="7" name="Rectangle 6">
            <a:extLst>
              <a:ext uri="{FF2B5EF4-FFF2-40B4-BE49-F238E27FC236}">
                <a16:creationId xmlns:a16="http://schemas.microsoft.com/office/drawing/2014/main" id="{8079A9AE-8C3E-457F-80E7-E52424084888}"/>
              </a:ext>
            </a:extLst>
          </p:cNvPr>
          <p:cNvSpPr/>
          <p:nvPr/>
        </p:nvSpPr>
        <p:spPr>
          <a:xfrm>
            <a:off x="680314" y="3742936"/>
            <a:ext cx="8623173" cy="369332"/>
          </a:xfrm>
          <a:prstGeom prst="rect">
            <a:avLst/>
          </a:prstGeom>
        </p:spPr>
        <p:txBody>
          <a:bodyPr wrap="square">
            <a:spAutoFit/>
          </a:bodyPr>
          <a:lstStyle/>
          <a:p>
            <a:r>
              <a:rPr lang="en-US" dirty="0"/>
              <a:t>Note :- In case of failure automatic failover would happen with Aurora replicas</a:t>
            </a:r>
          </a:p>
        </p:txBody>
      </p:sp>
      <p:sp>
        <p:nvSpPr>
          <p:cNvPr id="8" name="Rectangle 7">
            <a:extLst>
              <a:ext uri="{FF2B5EF4-FFF2-40B4-BE49-F238E27FC236}">
                <a16:creationId xmlns:a16="http://schemas.microsoft.com/office/drawing/2014/main" id="{FCA28B51-DF61-4F7C-9209-FE97EE3CD6FD}"/>
              </a:ext>
            </a:extLst>
          </p:cNvPr>
          <p:cNvSpPr/>
          <p:nvPr/>
        </p:nvSpPr>
        <p:spPr>
          <a:xfrm>
            <a:off x="990045" y="4112268"/>
            <a:ext cx="5067413" cy="369332"/>
          </a:xfrm>
          <a:prstGeom prst="rect">
            <a:avLst/>
          </a:prstGeom>
        </p:spPr>
        <p:txBody>
          <a:bodyPr wrap="none">
            <a:spAutoFit/>
          </a:bodyPr>
          <a:lstStyle/>
          <a:p>
            <a:r>
              <a:rPr lang="en-US" dirty="0"/>
              <a:t>Aurora is not free hence we will not do this lab</a:t>
            </a:r>
          </a:p>
        </p:txBody>
      </p:sp>
      <p:sp>
        <p:nvSpPr>
          <p:cNvPr id="9" name="Rectangle 8">
            <a:extLst>
              <a:ext uri="{FF2B5EF4-FFF2-40B4-BE49-F238E27FC236}">
                <a16:creationId xmlns:a16="http://schemas.microsoft.com/office/drawing/2014/main" id="{CC2F54E6-5B9C-4728-B81E-16D7E7CCDB2C}"/>
              </a:ext>
            </a:extLst>
          </p:cNvPr>
          <p:cNvSpPr/>
          <p:nvPr/>
        </p:nvSpPr>
        <p:spPr>
          <a:xfrm>
            <a:off x="680314" y="4418335"/>
            <a:ext cx="4615815" cy="430887"/>
          </a:xfrm>
          <a:prstGeom prst="rect">
            <a:avLst/>
          </a:prstGeom>
        </p:spPr>
        <p:txBody>
          <a:bodyPr wrap="none">
            <a:spAutoFit/>
          </a:bodyPr>
          <a:lstStyle/>
          <a:p>
            <a:r>
              <a:rPr lang="en-US" sz="2200" dirty="0"/>
              <a:t>How to launch an Aurora instance ?</a:t>
            </a:r>
          </a:p>
        </p:txBody>
      </p:sp>
      <p:pic>
        <p:nvPicPr>
          <p:cNvPr id="11" name="Picture 10">
            <a:extLst>
              <a:ext uri="{FF2B5EF4-FFF2-40B4-BE49-F238E27FC236}">
                <a16:creationId xmlns:a16="http://schemas.microsoft.com/office/drawing/2014/main" id="{A9461AE7-00FB-4605-968E-CA56782468FC}"/>
              </a:ext>
            </a:extLst>
          </p:cNvPr>
          <p:cNvPicPr>
            <a:picLocks noChangeAspect="1"/>
          </p:cNvPicPr>
          <p:nvPr/>
        </p:nvPicPr>
        <p:blipFill>
          <a:blip r:embed="rId3"/>
          <a:stretch>
            <a:fillRect/>
          </a:stretch>
        </p:blipFill>
        <p:spPr>
          <a:xfrm>
            <a:off x="990045" y="4849222"/>
            <a:ext cx="10396912" cy="1787318"/>
          </a:xfrm>
          <a:prstGeom prst="rect">
            <a:avLst/>
          </a:prstGeom>
        </p:spPr>
      </p:pic>
    </p:spTree>
    <p:extLst>
      <p:ext uri="{BB962C8B-B14F-4D97-AF65-F5344CB8AC3E}">
        <p14:creationId xmlns:p14="http://schemas.microsoft.com/office/powerpoint/2010/main" val="2814958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Create EFS</a:t>
            </a:r>
          </a:p>
        </p:txBody>
      </p:sp>
      <p:pic>
        <p:nvPicPr>
          <p:cNvPr id="4" name="Picture 3">
            <a:extLst>
              <a:ext uri="{FF2B5EF4-FFF2-40B4-BE49-F238E27FC236}">
                <a16:creationId xmlns:a16="http://schemas.microsoft.com/office/drawing/2014/main" id="{E57CA3AF-DB08-4CC1-9C62-CF7D3A1D6E39}"/>
              </a:ext>
            </a:extLst>
          </p:cNvPr>
          <p:cNvPicPr>
            <a:picLocks noChangeAspect="1"/>
          </p:cNvPicPr>
          <p:nvPr/>
        </p:nvPicPr>
        <p:blipFill>
          <a:blip r:embed="rId2"/>
          <a:stretch>
            <a:fillRect/>
          </a:stretch>
        </p:blipFill>
        <p:spPr>
          <a:xfrm>
            <a:off x="680321" y="2202490"/>
            <a:ext cx="10038056" cy="2681227"/>
          </a:xfrm>
          <a:prstGeom prst="rect">
            <a:avLst/>
          </a:prstGeom>
        </p:spPr>
      </p:pic>
      <p:sp>
        <p:nvSpPr>
          <p:cNvPr id="5" name="Rectangle 4">
            <a:extLst>
              <a:ext uri="{FF2B5EF4-FFF2-40B4-BE49-F238E27FC236}">
                <a16:creationId xmlns:a16="http://schemas.microsoft.com/office/drawing/2014/main" id="{A2BE7DD9-86D6-4A3B-B3A5-48248D4C58F9}"/>
              </a:ext>
            </a:extLst>
          </p:cNvPr>
          <p:cNvSpPr/>
          <p:nvPr/>
        </p:nvSpPr>
        <p:spPr>
          <a:xfrm>
            <a:off x="680320" y="4928875"/>
            <a:ext cx="8240395" cy="369332"/>
          </a:xfrm>
          <a:prstGeom prst="rect">
            <a:avLst/>
          </a:prstGeom>
        </p:spPr>
        <p:txBody>
          <a:bodyPr wrap="square">
            <a:spAutoFit/>
          </a:bodyPr>
          <a:lstStyle/>
          <a:p>
            <a:r>
              <a:rPr lang="en-US" dirty="0"/>
              <a:t>You can also use user level permissions and directory level permissions</a:t>
            </a:r>
          </a:p>
        </p:txBody>
      </p:sp>
      <p:sp>
        <p:nvSpPr>
          <p:cNvPr id="6" name="Rectangle 5">
            <a:extLst>
              <a:ext uri="{FF2B5EF4-FFF2-40B4-BE49-F238E27FC236}">
                <a16:creationId xmlns:a16="http://schemas.microsoft.com/office/drawing/2014/main" id="{9CDDF08C-6D30-427D-BAA8-00C91B4D9332}"/>
              </a:ext>
            </a:extLst>
          </p:cNvPr>
          <p:cNvSpPr/>
          <p:nvPr/>
        </p:nvSpPr>
        <p:spPr>
          <a:xfrm>
            <a:off x="680320" y="5298207"/>
            <a:ext cx="8548740" cy="369332"/>
          </a:xfrm>
          <a:prstGeom prst="rect">
            <a:avLst/>
          </a:prstGeom>
        </p:spPr>
        <p:txBody>
          <a:bodyPr wrap="square">
            <a:spAutoFit/>
          </a:bodyPr>
          <a:lstStyle/>
          <a:p>
            <a:r>
              <a:rPr lang="en-US" dirty="0"/>
              <a:t>Directory level permissions would be same across all the ec2 instance</a:t>
            </a:r>
          </a:p>
        </p:txBody>
      </p:sp>
    </p:spTree>
    <p:extLst>
      <p:ext uri="{BB962C8B-B14F-4D97-AF65-F5344CB8AC3E}">
        <p14:creationId xmlns:p14="http://schemas.microsoft.com/office/powerpoint/2010/main" val="8346831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a:xfrm>
            <a:off x="680321" y="753228"/>
            <a:ext cx="9613861" cy="1080938"/>
          </a:xfrm>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a:t>How to launch an Aurora instance ?</a:t>
            </a:r>
          </a:p>
        </p:txBody>
      </p:sp>
      <p:pic>
        <p:nvPicPr>
          <p:cNvPr id="4" name="Picture 3">
            <a:extLst>
              <a:ext uri="{FF2B5EF4-FFF2-40B4-BE49-F238E27FC236}">
                <a16:creationId xmlns:a16="http://schemas.microsoft.com/office/drawing/2014/main" id="{320E34F3-7560-480D-A37F-AE2413B1F454}"/>
              </a:ext>
            </a:extLst>
          </p:cNvPr>
          <p:cNvPicPr>
            <a:picLocks noChangeAspect="1"/>
          </p:cNvPicPr>
          <p:nvPr/>
        </p:nvPicPr>
        <p:blipFill>
          <a:blip r:embed="rId2"/>
          <a:stretch>
            <a:fillRect/>
          </a:stretch>
        </p:blipFill>
        <p:spPr>
          <a:xfrm>
            <a:off x="793343" y="2823581"/>
            <a:ext cx="4873809" cy="3764894"/>
          </a:xfrm>
          <a:prstGeom prst="rect">
            <a:avLst/>
          </a:prstGeom>
        </p:spPr>
      </p:pic>
      <p:pic>
        <p:nvPicPr>
          <p:cNvPr id="12" name="Picture 11">
            <a:extLst>
              <a:ext uri="{FF2B5EF4-FFF2-40B4-BE49-F238E27FC236}">
                <a16:creationId xmlns:a16="http://schemas.microsoft.com/office/drawing/2014/main" id="{5C254FD2-F0C7-4501-AB18-CC6581B062F4}"/>
              </a:ext>
            </a:extLst>
          </p:cNvPr>
          <p:cNvPicPr>
            <a:picLocks noChangeAspect="1"/>
          </p:cNvPicPr>
          <p:nvPr/>
        </p:nvPicPr>
        <p:blipFill>
          <a:blip r:embed="rId3"/>
          <a:stretch>
            <a:fillRect/>
          </a:stretch>
        </p:blipFill>
        <p:spPr>
          <a:xfrm>
            <a:off x="5847905" y="2823581"/>
            <a:ext cx="5443871" cy="3764894"/>
          </a:xfrm>
          <a:prstGeom prst="rect">
            <a:avLst/>
          </a:prstGeom>
        </p:spPr>
      </p:pic>
    </p:spTree>
    <p:extLst>
      <p:ext uri="{BB962C8B-B14F-4D97-AF65-F5344CB8AC3E}">
        <p14:creationId xmlns:p14="http://schemas.microsoft.com/office/powerpoint/2010/main" val="11478672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a:xfrm>
            <a:off x="680321" y="753228"/>
            <a:ext cx="9613861" cy="1080938"/>
          </a:xfrm>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a:t>How to launch an Aurora instance ?</a:t>
            </a:r>
          </a:p>
        </p:txBody>
      </p:sp>
      <p:sp>
        <p:nvSpPr>
          <p:cNvPr id="7" name="Rectangle 6">
            <a:extLst>
              <a:ext uri="{FF2B5EF4-FFF2-40B4-BE49-F238E27FC236}">
                <a16:creationId xmlns:a16="http://schemas.microsoft.com/office/drawing/2014/main" id="{C3F09412-4DD3-4A75-912A-CDB10EAABFC9}"/>
              </a:ext>
            </a:extLst>
          </p:cNvPr>
          <p:cNvSpPr/>
          <p:nvPr/>
        </p:nvSpPr>
        <p:spPr>
          <a:xfrm>
            <a:off x="1038446" y="2559706"/>
            <a:ext cx="9742967" cy="646331"/>
          </a:xfrm>
          <a:prstGeom prst="rect">
            <a:avLst/>
          </a:prstGeom>
        </p:spPr>
        <p:txBody>
          <a:bodyPr wrap="square">
            <a:spAutoFit/>
          </a:bodyPr>
          <a:lstStyle/>
          <a:p>
            <a:r>
              <a:rPr lang="en-US" dirty="0"/>
              <a:t>Failure can be done till tier 15 wherein tier 15 has the lowest priority as aurora can have 15 replicas</a:t>
            </a:r>
          </a:p>
        </p:txBody>
      </p:sp>
      <p:sp>
        <p:nvSpPr>
          <p:cNvPr id="8" name="Rectangle 7">
            <a:extLst>
              <a:ext uri="{FF2B5EF4-FFF2-40B4-BE49-F238E27FC236}">
                <a16:creationId xmlns:a16="http://schemas.microsoft.com/office/drawing/2014/main" id="{9C139CB8-A79C-4F7C-AE0B-CF9F791C32CE}"/>
              </a:ext>
            </a:extLst>
          </p:cNvPr>
          <p:cNvSpPr/>
          <p:nvPr/>
        </p:nvSpPr>
        <p:spPr>
          <a:xfrm>
            <a:off x="1038446" y="3206037"/>
            <a:ext cx="9626010" cy="646331"/>
          </a:xfrm>
          <a:prstGeom prst="rect">
            <a:avLst/>
          </a:prstGeom>
        </p:spPr>
        <p:txBody>
          <a:bodyPr wrap="square">
            <a:spAutoFit/>
          </a:bodyPr>
          <a:lstStyle/>
          <a:p>
            <a:r>
              <a:rPr lang="en-US" dirty="0"/>
              <a:t>In case we enabled multi-AZ this would have launched two instances one is the master and the other one as replica in other AZ</a:t>
            </a:r>
          </a:p>
        </p:txBody>
      </p:sp>
      <p:sp>
        <p:nvSpPr>
          <p:cNvPr id="9" name="Rectangle 8">
            <a:extLst>
              <a:ext uri="{FF2B5EF4-FFF2-40B4-BE49-F238E27FC236}">
                <a16:creationId xmlns:a16="http://schemas.microsoft.com/office/drawing/2014/main" id="{004F23AA-4C29-4E7F-B598-A13327370335}"/>
              </a:ext>
            </a:extLst>
          </p:cNvPr>
          <p:cNvSpPr/>
          <p:nvPr/>
        </p:nvSpPr>
        <p:spPr>
          <a:xfrm>
            <a:off x="1038445" y="3852368"/>
            <a:ext cx="9742967" cy="923330"/>
          </a:xfrm>
          <a:prstGeom prst="rect">
            <a:avLst/>
          </a:prstGeom>
        </p:spPr>
        <p:txBody>
          <a:bodyPr wrap="square">
            <a:spAutoFit/>
          </a:bodyPr>
          <a:lstStyle/>
          <a:p>
            <a:r>
              <a:rPr lang="en-US" b="1" dirty="0"/>
              <a:t>Note :- we have 6 copies of data across three AZ however Aurora runs off a single VM and in case VM fails our database goes down 6 copies relates to different storage medium it does not means that we have 6 instances on which our data is stored</a:t>
            </a:r>
          </a:p>
        </p:txBody>
      </p:sp>
      <p:sp>
        <p:nvSpPr>
          <p:cNvPr id="10" name="Rectangle 9">
            <a:extLst>
              <a:ext uri="{FF2B5EF4-FFF2-40B4-BE49-F238E27FC236}">
                <a16:creationId xmlns:a16="http://schemas.microsoft.com/office/drawing/2014/main" id="{AD1B71E0-2FF4-4807-A282-0E6EA9D8DD0B}"/>
              </a:ext>
            </a:extLst>
          </p:cNvPr>
          <p:cNvSpPr/>
          <p:nvPr/>
        </p:nvSpPr>
        <p:spPr>
          <a:xfrm>
            <a:off x="1038444" y="4775698"/>
            <a:ext cx="5075492" cy="369332"/>
          </a:xfrm>
          <a:prstGeom prst="rect">
            <a:avLst/>
          </a:prstGeom>
        </p:spPr>
        <p:txBody>
          <a:bodyPr wrap="none">
            <a:spAutoFit/>
          </a:bodyPr>
          <a:lstStyle/>
          <a:p>
            <a:r>
              <a:rPr lang="en-US" dirty="0"/>
              <a:t>Aurora replicas can be created in a multiple AZ</a:t>
            </a:r>
          </a:p>
        </p:txBody>
      </p:sp>
      <p:sp>
        <p:nvSpPr>
          <p:cNvPr id="11" name="Rectangle 10">
            <a:extLst>
              <a:ext uri="{FF2B5EF4-FFF2-40B4-BE49-F238E27FC236}">
                <a16:creationId xmlns:a16="http://schemas.microsoft.com/office/drawing/2014/main" id="{B3AF69B6-E3FD-4DFB-ADA6-8D9179A557CA}"/>
              </a:ext>
            </a:extLst>
          </p:cNvPr>
          <p:cNvSpPr/>
          <p:nvPr/>
        </p:nvSpPr>
        <p:spPr>
          <a:xfrm>
            <a:off x="1038444" y="5150391"/>
            <a:ext cx="9849296" cy="646331"/>
          </a:xfrm>
          <a:prstGeom prst="rect">
            <a:avLst/>
          </a:prstGeom>
        </p:spPr>
        <p:txBody>
          <a:bodyPr wrap="square">
            <a:spAutoFit/>
          </a:bodyPr>
          <a:lstStyle/>
          <a:p>
            <a:r>
              <a:rPr lang="en-US" dirty="0"/>
              <a:t>When you create a replica off master the master becomes writer and then replica becomes the reader</a:t>
            </a:r>
          </a:p>
        </p:txBody>
      </p:sp>
    </p:spTree>
    <p:extLst>
      <p:ext uri="{BB962C8B-B14F-4D97-AF65-F5344CB8AC3E}">
        <p14:creationId xmlns:p14="http://schemas.microsoft.com/office/powerpoint/2010/main" val="41735138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a:xfrm>
            <a:off x="680321" y="753228"/>
            <a:ext cx="9613861" cy="1080938"/>
          </a:xfrm>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a:t>How to launch an Aurora instance ?</a:t>
            </a:r>
          </a:p>
        </p:txBody>
      </p:sp>
      <p:pic>
        <p:nvPicPr>
          <p:cNvPr id="4" name="Picture 3">
            <a:extLst>
              <a:ext uri="{FF2B5EF4-FFF2-40B4-BE49-F238E27FC236}">
                <a16:creationId xmlns:a16="http://schemas.microsoft.com/office/drawing/2014/main" id="{99886B9D-04D5-4139-8EEB-41611F88EDDF}"/>
              </a:ext>
            </a:extLst>
          </p:cNvPr>
          <p:cNvPicPr>
            <a:picLocks noChangeAspect="1"/>
          </p:cNvPicPr>
          <p:nvPr/>
        </p:nvPicPr>
        <p:blipFill>
          <a:blip r:embed="rId2"/>
          <a:stretch>
            <a:fillRect/>
          </a:stretch>
        </p:blipFill>
        <p:spPr>
          <a:xfrm>
            <a:off x="1096483" y="2749153"/>
            <a:ext cx="10020300" cy="3534356"/>
          </a:xfrm>
          <a:prstGeom prst="rect">
            <a:avLst/>
          </a:prstGeom>
        </p:spPr>
      </p:pic>
    </p:spTree>
    <p:extLst>
      <p:ext uri="{BB962C8B-B14F-4D97-AF65-F5344CB8AC3E}">
        <p14:creationId xmlns:p14="http://schemas.microsoft.com/office/powerpoint/2010/main" val="3588947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a:xfrm>
            <a:off x="680321" y="753228"/>
            <a:ext cx="9613861" cy="1080938"/>
          </a:xfrm>
        </p:spPr>
        <p:txBody>
          <a:bodyPr/>
          <a:lstStyle/>
          <a:p>
            <a:r>
              <a:rPr lang="en-US" dirty="0"/>
              <a:t>Databases</a:t>
            </a:r>
          </a:p>
        </p:txBody>
      </p:sp>
      <p:sp>
        <p:nvSpPr>
          <p:cNvPr id="5" name="Rectangle 4">
            <a:extLst>
              <a:ext uri="{FF2B5EF4-FFF2-40B4-BE49-F238E27FC236}">
                <a16:creationId xmlns:a16="http://schemas.microsoft.com/office/drawing/2014/main" id="{590A82B6-81D1-444B-9061-36257C9F3ABD}"/>
              </a:ext>
            </a:extLst>
          </p:cNvPr>
          <p:cNvSpPr/>
          <p:nvPr/>
        </p:nvSpPr>
        <p:spPr>
          <a:xfrm>
            <a:off x="680315" y="2098041"/>
            <a:ext cx="11217771" cy="461665"/>
          </a:xfrm>
          <a:prstGeom prst="rect">
            <a:avLst/>
          </a:prstGeom>
        </p:spPr>
        <p:txBody>
          <a:bodyPr wrap="square">
            <a:spAutoFit/>
          </a:bodyPr>
          <a:lstStyle/>
          <a:p>
            <a:r>
              <a:rPr lang="en-US" sz="2400" dirty="0"/>
              <a:t>How to launch an Aurora instance ?</a:t>
            </a:r>
          </a:p>
        </p:txBody>
      </p:sp>
      <p:sp>
        <p:nvSpPr>
          <p:cNvPr id="3" name="Rectangle 2">
            <a:extLst>
              <a:ext uri="{FF2B5EF4-FFF2-40B4-BE49-F238E27FC236}">
                <a16:creationId xmlns:a16="http://schemas.microsoft.com/office/drawing/2014/main" id="{531108B1-AE4C-49CE-A048-2B25F06D88F6}"/>
              </a:ext>
            </a:extLst>
          </p:cNvPr>
          <p:cNvSpPr/>
          <p:nvPr/>
        </p:nvSpPr>
        <p:spPr>
          <a:xfrm>
            <a:off x="1144772" y="2559706"/>
            <a:ext cx="9668540" cy="646331"/>
          </a:xfrm>
          <a:prstGeom prst="rect">
            <a:avLst/>
          </a:prstGeom>
        </p:spPr>
        <p:txBody>
          <a:bodyPr wrap="square">
            <a:spAutoFit/>
          </a:bodyPr>
          <a:lstStyle/>
          <a:p>
            <a:r>
              <a:rPr lang="en-US" dirty="0"/>
              <a:t>You always use cluster end point in your DNS </a:t>
            </a:r>
            <a:r>
              <a:rPr lang="en-US" dirty="0" err="1"/>
              <a:t>conenction</a:t>
            </a:r>
            <a:r>
              <a:rPr lang="en-US" dirty="0"/>
              <a:t>  as it will failover to available instance </a:t>
            </a:r>
          </a:p>
        </p:txBody>
      </p:sp>
      <p:sp>
        <p:nvSpPr>
          <p:cNvPr id="6" name="Rectangle 5">
            <a:extLst>
              <a:ext uri="{FF2B5EF4-FFF2-40B4-BE49-F238E27FC236}">
                <a16:creationId xmlns:a16="http://schemas.microsoft.com/office/drawing/2014/main" id="{872B9D7D-C25A-4A0E-B1A0-561E5B246FE5}"/>
              </a:ext>
            </a:extLst>
          </p:cNvPr>
          <p:cNvSpPr/>
          <p:nvPr/>
        </p:nvSpPr>
        <p:spPr>
          <a:xfrm>
            <a:off x="1144772" y="3206037"/>
            <a:ext cx="3602909" cy="369332"/>
          </a:xfrm>
          <a:prstGeom prst="rect">
            <a:avLst/>
          </a:prstGeom>
        </p:spPr>
        <p:txBody>
          <a:bodyPr wrap="none">
            <a:spAutoFit/>
          </a:bodyPr>
          <a:lstStyle/>
          <a:p>
            <a:r>
              <a:rPr lang="en-US" dirty="0"/>
              <a:t>We can also do a manual failover</a:t>
            </a:r>
          </a:p>
        </p:txBody>
      </p:sp>
    </p:spTree>
    <p:extLst>
      <p:ext uri="{BB962C8B-B14F-4D97-AF65-F5344CB8AC3E}">
        <p14:creationId xmlns:p14="http://schemas.microsoft.com/office/powerpoint/2010/main" val="4137022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A4B16-1479-44BC-B8C9-A05D7890AAA0}"/>
              </a:ext>
            </a:extLst>
          </p:cNvPr>
          <p:cNvSpPr>
            <a:spLocks noGrp="1"/>
          </p:cNvSpPr>
          <p:nvPr>
            <p:ph type="title"/>
          </p:nvPr>
        </p:nvSpPr>
        <p:spPr/>
        <p:txBody>
          <a:bodyPr/>
          <a:lstStyle/>
          <a:p>
            <a:r>
              <a:rPr lang="en-US" dirty="0"/>
              <a:t>VPC </a:t>
            </a:r>
            <a:r>
              <a:rPr lang="en-US" dirty="0">
                <a:sym typeface="Wingdings" panose="05000000000000000000" pitchFamily="2" charset="2"/>
              </a:rPr>
              <a:t> </a:t>
            </a:r>
            <a:r>
              <a:rPr lang="en-US" dirty="0"/>
              <a:t>Virtual private cloud</a:t>
            </a:r>
          </a:p>
        </p:txBody>
      </p:sp>
      <p:sp>
        <p:nvSpPr>
          <p:cNvPr id="4" name="Rectangle 3">
            <a:extLst>
              <a:ext uri="{FF2B5EF4-FFF2-40B4-BE49-F238E27FC236}">
                <a16:creationId xmlns:a16="http://schemas.microsoft.com/office/drawing/2014/main" id="{C35C04A3-EE58-4180-BD70-9AD9C660AB67}"/>
              </a:ext>
            </a:extLst>
          </p:cNvPr>
          <p:cNvSpPr/>
          <p:nvPr/>
        </p:nvSpPr>
        <p:spPr>
          <a:xfrm>
            <a:off x="680320" y="2126259"/>
            <a:ext cx="10207419" cy="369332"/>
          </a:xfrm>
          <a:prstGeom prst="rect">
            <a:avLst/>
          </a:prstGeom>
        </p:spPr>
        <p:txBody>
          <a:bodyPr wrap="square">
            <a:spAutoFit/>
          </a:bodyPr>
          <a:lstStyle/>
          <a:p>
            <a:r>
              <a:rPr lang="en-US" dirty="0"/>
              <a:t>VPC is really important and you must know in and out of VPC in order to pass the exams</a:t>
            </a:r>
          </a:p>
        </p:txBody>
      </p:sp>
      <p:sp>
        <p:nvSpPr>
          <p:cNvPr id="5" name="Rectangle 4">
            <a:extLst>
              <a:ext uri="{FF2B5EF4-FFF2-40B4-BE49-F238E27FC236}">
                <a16:creationId xmlns:a16="http://schemas.microsoft.com/office/drawing/2014/main" id="{F7FD2992-2485-43D9-8344-2BD180F712BD}"/>
              </a:ext>
            </a:extLst>
          </p:cNvPr>
          <p:cNvSpPr/>
          <p:nvPr/>
        </p:nvSpPr>
        <p:spPr>
          <a:xfrm>
            <a:off x="680320" y="2418352"/>
            <a:ext cx="6096000" cy="369332"/>
          </a:xfrm>
          <a:prstGeom prst="rect">
            <a:avLst/>
          </a:prstGeom>
        </p:spPr>
        <p:txBody>
          <a:bodyPr>
            <a:spAutoFit/>
          </a:bodyPr>
          <a:lstStyle/>
          <a:p>
            <a:r>
              <a:rPr lang="en-US" dirty="0"/>
              <a:t>It's your own virtual private DC in the cloud</a:t>
            </a:r>
          </a:p>
        </p:txBody>
      </p:sp>
      <p:sp>
        <p:nvSpPr>
          <p:cNvPr id="6" name="Rectangle 5">
            <a:extLst>
              <a:ext uri="{FF2B5EF4-FFF2-40B4-BE49-F238E27FC236}">
                <a16:creationId xmlns:a16="http://schemas.microsoft.com/office/drawing/2014/main" id="{E3447D05-F64F-4940-91A6-6799AF88AA31}"/>
              </a:ext>
            </a:extLst>
          </p:cNvPr>
          <p:cNvSpPr/>
          <p:nvPr/>
        </p:nvSpPr>
        <p:spPr>
          <a:xfrm>
            <a:off x="680320" y="2744296"/>
            <a:ext cx="4977645" cy="369332"/>
          </a:xfrm>
          <a:prstGeom prst="rect">
            <a:avLst/>
          </a:prstGeom>
        </p:spPr>
        <p:txBody>
          <a:bodyPr wrap="none">
            <a:spAutoFit/>
          </a:bodyPr>
          <a:lstStyle/>
          <a:p>
            <a:r>
              <a:rPr lang="en-US" dirty="0"/>
              <a:t>Every region has a default VPC in every region</a:t>
            </a:r>
          </a:p>
        </p:txBody>
      </p:sp>
      <p:pic>
        <p:nvPicPr>
          <p:cNvPr id="8" name="Picture 7">
            <a:extLst>
              <a:ext uri="{FF2B5EF4-FFF2-40B4-BE49-F238E27FC236}">
                <a16:creationId xmlns:a16="http://schemas.microsoft.com/office/drawing/2014/main" id="{C6CD509A-5413-4D11-94D2-186CD8F6F30F}"/>
              </a:ext>
            </a:extLst>
          </p:cNvPr>
          <p:cNvPicPr>
            <a:picLocks noChangeAspect="1"/>
          </p:cNvPicPr>
          <p:nvPr/>
        </p:nvPicPr>
        <p:blipFill>
          <a:blip r:embed="rId2"/>
          <a:stretch>
            <a:fillRect/>
          </a:stretch>
        </p:blipFill>
        <p:spPr>
          <a:xfrm>
            <a:off x="305243" y="3266640"/>
            <a:ext cx="11603222" cy="2924158"/>
          </a:xfrm>
          <a:prstGeom prst="rect">
            <a:avLst/>
          </a:prstGeom>
        </p:spPr>
      </p:pic>
    </p:spTree>
    <p:extLst>
      <p:ext uri="{BB962C8B-B14F-4D97-AF65-F5344CB8AC3E}">
        <p14:creationId xmlns:p14="http://schemas.microsoft.com/office/powerpoint/2010/main" val="19037298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99A6E-43E0-4A5C-8586-7B9E62E93035}"/>
              </a:ext>
            </a:extLst>
          </p:cNvPr>
          <p:cNvSpPr>
            <a:spLocks noGrp="1"/>
          </p:cNvSpPr>
          <p:nvPr>
            <p:ph type="title"/>
          </p:nvPr>
        </p:nvSpPr>
        <p:spPr/>
        <p:txBody>
          <a:bodyPr/>
          <a:lstStyle/>
          <a:p>
            <a:r>
              <a:rPr lang="en-US" dirty="0"/>
              <a:t>VPC </a:t>
            </a:r>
            <a:r>
              <a:rPr lang="en-US" dirty="0">
                <a:sym typeface="Wingdings" panose="05000000000000000000" pitchFamily="2" charset="2"/>
              </a:rPr>
              <a:t> </a:t>
            </a:r>
            <a:r>
              <a:rPr lang="en-US" dirty="0"/>
              <a:t>Virtual private cloud</a:t>
            </a:r>
          </a:p>
        </p:txBody>
      </p:sp>
      <p:pic>
        <p:nvPicPr>
          <p:cNvPr id="5" name="Picture 4">
            <a:extLst>
              <a:ext uri="{FF2B5EF4-FFF2-40B4-BE49-F238E27FC236}">
                <a16:creationId xmlns:a16="http://schemas.microsoft.com/office/drawing/2014/main" id="{8F3F1021-A30B-4B67-99DE-E642E828348C}"/>
              </a:ext>
            </a:extLst>
          </p:cNvPr>
          <p:cNvPicPr>
            <a:picLocks noChangeAspect="1"/>
          </p:cNvPicPr>
          <p:nvPr/>
        </p:nvPicPr>
        <p:blipFill>
          <a:blip r:embed="rId2"/>
          <a:stretch>
            <a:fillRect/>
          </a:stretch>
        </p:blipFill>
        <p:spPr>
          <a:xfrm>
            <a:off x="366712" y="2243469"/>
            <a:ext cx="11458575" cy="3976355"/>
          </a:xfrm>
          <a:prstGeom prst="rect">
            <a:avLst/>
          </a:prstGeom>
        </p:spPr>
      </p:pic>
    </p:spTree>
    <p:extLst>
      <p:ext uri="{BB962C8B-B14F-4D97-AF65-F5344CB8AC3E}">
        <p14:creationId xmlns:p14="http://schemas.microsoft.com/office/powerpoint/2010/main" val="12112132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99A6E-43E0-4A5C-8586-7B9E62E93035}"/>
              </a:ext>
            </a:extLst>
          </p:cNvPr>
          <p:cNvSpPr>
            <a:spLocks noGrp="1"/>
          </p:cNvSpPr>
          <p:nvPr>
            <p:ph type="title"/>
          </p:nvPr>
        </p:nvSpPr>
        <p:spPr/>
        <p:txBody>
          <a:bodyPr/>
          <a:lstStyle/>
          <a:p>
            <a:r>
              <a:rPr lang="en-US" dirty="0"/>
              <a:t>VPC </a:t>
            </a:r>
            <a:r>
              <a:rPr lang="en-US" dirty="0">
                <a:sym typeface="Wingdings" panose="05000000000000000000" pitchFamily="2" charset="2"/>
              </a:rPr>
              <a:t> </a:t>
            </a:r>
            <a:r>
              <a:rPr lang="en-US" dirty="0"/>
              <a:t>Virtual private cloud</a:t>
            </a:r>
          </a:p>
        </p:txBody>
      </p:sp>
      <p:pic>
        <p:nvPicPr>
          <p:cNvPr id="4" name="Picture 3">
            <a:extLst>
              <a:ext uri="{FF2B5EF4-FFF2-40B4-BE49-F238E27FC236}">
                <a16:creationId xmlns:a16="http://schemas.microsoft.com/office/drawing/2014/main" id="{72D4C22E-B05E-4512-9BEF-20423E5D0A3E}"/>
              </a:ext>
            </a:extLst>
          </p:cNvPr>
          <p:cNvPicPr>
            <a:picLocks noChangeAspect="1"/>
          </p:cNvPicPr>
          <p:nvPr/>
        </p:nvPicPr>
        <p:blipFill>
          <a:blip r:embed="rId2"/>
          <a:stretch>
            <a:fillRect/>
          </a:stretch>
        </p:blipFill>
        <p:spPr>
          <a:xfrm>
            <a:off x="534839" y="2256982"/>
            <a:ext cx="11058525" cy="2152650"/>
          </a:xfrm>
          <a:prstGeom prst="rect">
            <a:avLst/>
          </a:prstGeom>
        </p:spPr>
      </p:pic>
    </p:spTree>
    <p:extLst>
      <p:ext uri="{BB962C8B-B14F-4D97-AF65-F5344CB8AC3E}">
        <p14:creationId xmlns:p14="http://schemas.microsoft.com/office/powerpoint/2010/main" val="26991029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99A6E-43E0-4A5C-8586-7B9E62E93035}"/>
              </a:ext>
            </a:extLst>
          </p:cNvPr>
          <p:cNvSpPr>
            <a:spLocks noGrp="1"/>
          </p:cNvSpPr>
          <p:nvPr>
            <p:ph type="title"/>
          </p:nvPr>
        </p:nvSpPr>
        <p:spPr/>
        <p:txBody>
          <a:bodyPr/>
          <a:lstStyle/>
          <a:p>
            <a:r>
              <a:rPr lang="en-US" dirty="0"/>
              <a:t>VPC </a:t>
            </a:r>
            <a:r>
              <a:rPr lang="en-US" dirty="0">
                <a:sym typeface="Wingdings" panose="05000000000000000000" pitchFamily="2" charset="2"/>
              </a:rPr>
              <a:t> </a:t>
            </a:r>
            <a:r>
              <a:rPr lang="en-US" dirty="0"/>
              <a:t>Virtual private cloud</a:t>
            </a:r>
          </a:p>
        </p:txBody>
      </p:sp>
      <p:sp>
        <p:nvSpPr>
          <p:cNvPr id="3" name="Rectangle 2">
            <a:extLst>
              <a:ext uri="{FF2B5EF4-FFF2-40B4-BE49-F238E27FC236}">
                <a16:creationId xmlns:a16="http://schemas.microsoft.com/office/drawing/2014/main" id="{07AA1B22-96C2-4D28-9807-109D8C352FE2}"/>
              </a:ext>
            </a:extLst>
          </p:cNvPr>
          <p:cNvSpPr/>
          <p:nvPr/>
        </p:nvSpPr>
        <p:spPr>
          <a:xfrm>
            <a:off x="680321" y="2234242"/>
            <a:ext cx="3780202" cy="461665"/>
          </a:xfrm>
          <a:prstGeom prst="rect">
            <a:avLst/>
          </a:prstGeom>
        </p:spPr>
        <p:txBody>
          <a:bodyPr wrap="none">
            <a:spAutoFit/>
          </a:bodyPr>
          <a:lstStyle/>
          <a:p>
            <a:r>
              <a:rPr lang="en-US" sz="2400" dirty="0"/>
              <a:t>How does a VPC looks like</a:t>
            </a:r>
          </a:p>
        </p:txBody>
      </p:sp>
      <p:pic>
        <p:nvPicPr>
          <p:cNvPr id="6" name="Picture 5">
            <a:extLst>
              <a:ext uri="{FF2B5EF4-FFF2-40B4-BE49-F238E27FC236}">
                <a16:creationId xmlns:a16="http://schemas.microsoft.com/office/drawing/2014/main" id="{5F038539-DA7B-4BCA-88EB-26C9EDE1B7CE}"/>
              </a:ext>
            </a:extLst>
          </p:cNvPr>
          <p:cNvPicPr>
            <a:picLocks noChangeAspect="1"/>
          </p:cNvPicPr>
          <p:nvPr/>
        </p:nvPicPr>
        <p:blipFill>
          <a:blip r:embed="rId2"/>
          <a:stretch>
            <a:fillRect/>
          </a:stretch>
        </p:blipFill>
        <p:spPr>
          <a:xfrm>
            <a:off x="196702" y="2817627"/>
            <a:ext cx="11807456" cy="3430418"/>
          </a:xfrm>
          <a:prstGeom prst="rect">
            <a:avLst/>
          </a:prstGeom>
        </p:spPr>
      </p:pic>
    </p:spTree>
    <p:extLst>
      <p:ext uri="{BB962C8B-B14F-4D97-AF65-F5344CB8AC3E}">
        <p14:creationId xmlns:p14="http://schemas.microsoft.com/office/powerpoint/2010/main" val="13527190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99A6E-43E0-4A5C-8586-7B9E62E93035}"/>
              </a:ext>
            </a:extLst>
          </p:cNvPr>
          <p:cNvSpPr>
            <a:spLocks noGrp="1"/>
          </p:cNvSpPr>
          <p:nvPr>
            <p:ph type="title"/>
          </p:nvPr>
        </p:nvSpPr>
        <p:spPr/>
        <p:txBody>
          <a:bodyPr/>
          <a:lstStyle/>
          <a:p>
            <a:r>
              <a:rPr lang="en-US" dirty="0"/>
              <a:t>VPC </a:t>
            </a:r>
            <a:r>
              <a:rPr lang="en-US" dirty="0">
                <a:sym typeface="Wingdings" panose="05000000000000000000" pitchFamily="2" charset="2"/>
              </a:rPr>
              <a:t> </a:t>
            </a:r>
            <a:r>
              <a:rPr lang="en-US" dirty="0"/>
              <a:t>Virtual private cloud</a:t>
            </a:r>
          </a:p>
        </p:txBody>
      </p:sp>
      <p:sp>
        <p:nvSpPr>
          <p:cNvPr id="7" name="Rectangle 6">
            <a:extLst>
              <a:ext uri="{FF2B5EF4-FFF2-40B4-BE49-F238E27FC236}">
                <a16:creationId xmlns:a16="http://schemas.microsoft.com/office/drawing/2014/main" id="{1E9F3E55-C072-43EA-8FDA-D59D7872E53D}"/>
              </a:ext>
            </a:extLst>
          </p:cNvPr>
          <p:cNvSpPr/>
          <p:nvPr/>
        </p:nvSpPr>
        <p:spPr>
          <a:xfrm>
            <a:off x="680320" y="2117007"/>
            <a:ext cx="9613861" cy="369332"/>
          </a:xfrm>
          <a:prstGeom prst="rect">
            <a:avLst/>
          </a:prstGeom>
        </p:spPr>
        <p:txBody>
          <a:bodyPr wrap="square">
            <a:spAutoFit/>
          </a:bodyPr>
          <a:lstStyle/>
          <a:p>
            <a:r>
              <a:rPr lang="en-US" dirty="0"/>
              <a:t>Internet gateway :- is a gateway that would provide access to internet from your VPC</a:t>
            </a:r>
          </a:p>
        </p:txBody>
      </p:sp>
      <p:sp>
        <p:nvSpPr>
          <p:cNvPr id="8" name="Rectangle 7">
            <a:extLst>
              <a:ext uri="{FF2B5EF4-FFF2-40B4-BE49-F238E27FC236}">
                <a16:creationId xmlns:a16="http://schemas.microsoft.com/office/drawing/2014/main" id="{73CA31FA-4C2E-4CB9-880F-B4673691DF1B}"/>
              </a:ext>
            </a:extLst>
          </p:cNvPr>
          <p:cNvSpPr/>
          <p:nvPr/>
        </p:nvSpPr>
        <p:spPr>
          <a:xfrm>
            <a:off x="680320" y="2486339"/>
            <a:ext cx="2915222" cy="369332"/>
          </a:xfrm>
          <a:prstGeom prst="rect">
            <a:avLst/>
          </a:prstGeom>
        </p:spPr>
        <p:txBody>
          <a:bodyPr wrap="none">
            <a:spAutoFit/>
          </a:bodyPr>
          <a:lstStyle/>
          <a:p>
            <a:r>
              <a:rPr lang="en-US" dirty="0"/>
              <a:t>We have SG in our subnets</a:t>
            </a:r>
          </a:p>
        </p:txBody>
      </p:sp>
      <p:sp>
        <p:nvSpPr>
          <p:cNvPr id="9" name="Rectangle 8">
            <a:extLst>
              <a:ext uri="{FF2B5EF4-FFF2-40B4-BE49-F238E27FC236}">
                <a16:creationId xmlns:a16="http://schemas.microsoft.com/office/drawing/2014/main" id="{63665850-B0CB-419F-81DB-D0FB5F7B5E67}"/>
              </a:ext>
            </a:extLst>
          </p:cNvPr>
          <p:cNvSpPr/>
          <p:nvPr/>
        </p:nvSpPr>
        <p:spPr>
          <a:xfrm>
            <a:off x="680320" y="6327776"/>
            <a:ext cx="2582823" cy="369332"/>
          </a:xfrm>
          <a:prstGeom prst="rect">
            <a:avLst/>
          </a:prstGeom>
        </p:spPr>
        <p:txBody>
          <a:bodyPr wrap="none">
            <a:spAutoFit/>
          </a:bodyPr>
          <a:lstStyle/>
          <a:p>
            <a:r>
              <a:rPr lang="fr-FR" dirty="0"/>
              <a:t>Note :- 1 </a:t>
            </a:r>
            <a:r>
              <a:rPr lang="fr-FR" dirty="0" err="1"/>
              <a:t>Subnet</a:t>
            </a:r>
            <a:r>
              <a:rPr lang="fr-FR" dirty="0"/>
              <a:t> = 1 AZ</a:t>
            </a:r>
            <a:endParaRPr lang="en-US" dirty="0"/>
          </a:p>
        </p:txBody>
      </p:sp>
      <p:sp>
        <p:nvSpPr>
          <p:cNvPr id="10" name="Rectangle 9">
            <a:extLst>
              <a:ext uri="{FF2B5EF4-FFF2-40B4-BE49-F238E27FC236}">
                <a16:creationId xmlns:a16="http://schemas.microsoft.com/office/drawing/2014/main" id="{5279F233-82DB-47B6-A3F8-881D41914A5F}"/>
              </a:ext>
            </a:extLst>
          </p:cNvPr>
          <p:cNvSpPr/>
          <p:nvPr/>
        </p:nvSpPr>
        <p:spPr>
          <a:xfrm>
            <a:off x="680320" y="2791257"/>
            <a:ext cx="6096000" cy="369332"/>
          </a:xfrm>
          <a:prstGeom prst="rect">
            <a:avLst/>
          </a:prstGeom>
        </p:spPr>
        <p:txBody>
          <a:bodyPr>
            <a:spAutoFit/>
          </a:bodyPr>
          <a:lstStyle/>
          <a:p>
            <a:r>
              <a:rPr lang="en-US" dirty="0"/>
              <a:t>Security groups can be attached to different subnets.</a:t>
            </a:r>
          </a:p>
        </p:txBody>
      </p:sp>
      <p:pic>
        <p:nvPicPr>
          <p:cNvPr id="12" name="Picture 11">
            <a:extLst>
              <a:ext uri="{FF2B5EF4-FFF2-40B4-BE49-F238E27FC236}">
                <a16:creationId xmlns:a16="http://schemas.microsoft.com/office/drawing/2014/main" id="{EF32F38E-2788-42DC-803C-A227A4615FF6}"/>
              </a:ext>
            </a:extLst>
          </p:cNvPr>
          <p:cNvPicPr>
            <a:picLocks noChangeAspect="1"/>
          </p:cNvPicPr>
          <p:nvPr/>
        </p:nvPicPr>
        <p:blipFill>
          <a:blip r:embed="rId2"/>
          <a:stretch>
            <a:fillRect/>
          </a:stretch>
        </p:blipFill>
        <p:spPr>
          <a:xfrm>
            <a:off x="2137931" y="3313818"/>
            <a:ext cx="5495925" cy="1476375"/>
          </a:xfrm>
          <a:prstGeom prst="rect">
            <a:avLst/>
          </a:prstGeom>
        </p:spPr>
      </p:pic>
      <p:sp>
        <p:nvSpPr>
          <p:cNvPr id="13" name="Rectangle 12">
            <a:extLst>
              <a:ext uri="{FF2B5EF4-FFF2-40B4-BE49-F238E27FC236}">
                <a16:creationId xmlns:a16="http://schemas.microsoft.com/office/drawing/2014/main" id="{C6CD4F37-5077-468D-930F-6D39F623DB87}"/>
              </a:ext>
            </a:extLst>
          </p:cNvPr>
          <p:cNvSpPr/>
          <p:nvPr/>
        </p:nvSpPr>
        <p:spPr>
          <a:xfrm>
            <a:off x="680320" y="4943422"/>
            <a:ext cx="6096000" cy="369332"/>
          </a:xfrm>
          <a:prstGeom prst="rect">
            <a:avLst/>
          </a:prstGeom>
        </p:spPr>
        <p:txBody>
          <a:bodyPr>
            <a:spAutoFit/>
          </a:bodyPr>
          <a:lstStyle/>
          <a:p>
            <a:r>
              <a:rPr lang="en-US" dirty="0"/>
              <a:t>The largest that we can have /16 CIDR</a:t>
            </a:r>
          </a:p>
        </p:txBody>
      </p:sp>
      <p:sp>
        <p:nvSpPr>
          <p:cNvPr id="14" name="Rectangle 13">
            <a:extLst>
              <a:ext uri="{FF2B5EF4-FFF2-40B4-BE49-F238E27FC236}">
                <a16:creationId xmlns:a16="http://schemas.microsoft.com/office/drawing/2014/main" id="{EF3E3E5C-9ABF-4556-8135-55FE3B9EF79D}"/>
              </a:ext>
            </a:extLst>
          </p:cNvPr>
          <p:cNvSpPr/>
          <p:nvPr/>
        </p:nvSpPr>
        <p:spPr>
          <a:xfrm>
            <a:off x="680320" y="5312754"/>
            <a:ext cx="6953536" cy="369332"/>
          </a:xfrm>
          <a:prstGeom prst="rect">
            <a:avLst/>
          </a:prstGeom>
        </p:spPr>
        <p:txBody>
          <a:bodyPr wrap="square">
            <a:spAutoFit/>
          </a:bodyPr>
          <a:lstStyle/>
          <a:p>
            <a:r>
              <a:rPr lang="en-US" dirty="0"/>
              <a:t>You cannot have more than 5 VPC in a region that is the soft limit</a:t>
            </a:r>
          </a:p>
        </p:txBody>
      </p:sp>
      <p:sp>
        <p:nvSpPr>
          <p:cNvPr id="15" name="Rectangle 14">
            <a:extLst>
              <a:ext uri="{FF2B5EF4-FFF2-40B4-BE49-F238E27FC236}">
                <a16:creationId xmlns:a16="http://schemas.microsoft.com/office/drawing/2014/main" id="{A1AD2376-CF35-46B0-BD25-35A706266C18}"/>
              </a:ext>
            </a:extLst>
          </p:cNvPr>
          <p:cNvSpPr/>
          <p:nvPr/>
        </p:nvSpPr>
        <p:spPr>
          <a:xfrm>
            <a:off x="680320" y="5649367"/>
            <a:ext cx="10163039" cy="369332"/>
          </a:xfrm>
          <a:prstGeom prst="rect">
            <a:avLst/>
          </a:prstGeom>
        </p:spPr>
        <p:txBody>
          <a:bodyPr wrap="none">
            <a:spAutoFit/>
          </a:bodyPr>
          <a:lstStyle/>
          <a:p>
            <a:r>
              <a:rPr lang="en-US" dirty="0"/>
              <a:t>The smallest CIDR that you can have for a subnet is /28. That would give you 16 valid IP address</a:t>
            </a:r>
          </a:p>
        </p:txBody>
      </p:sp>
    </p:spTree>
    <p:extLst>
      <p:ext uri="{BB962C8B-B14F-4D97-AF65-F5344CB8AC3E}">
        <p14:creationId xmlns:p14="http://schemas.microsoft.com/office/powerpoint/2010/main" val="25173677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99A6E-43E0-4A5C-8586-7B9E62E93035}"/>
              </a:ext>
            </a:extLst>
          </p:cNvPr>
          <p:cNvSpPr>
            <a:spLocks noGrp="1"/>
          </p:cNvSpPr>
          <p:nvPr>
            <p:ph type="title"/>
          </p:nvPr>
        </p:nvSpPr>
        <p:spPr/>
        <p:txBody>
          <a:bodyPr/>
          <a:lstStyle/>
          <a:p>
            <a:r>
              <a:rPr lang="en-US" dirty="0"/>
              <a:t>VPC </a:t>
            </a:r>
            <a:r>
              <a:rPr lang="en-US" dirty="0">
                <a:sym typeface="Wingdings" panose="05000000000000000000" pitchFamily="2" charset="2"/>
              </a:rPr>
              <a:t> </a:t>
            </a:r>
            <a:r>
              <a:rPr lang="en-US" dirty="0"/>
              <a:t>Virtual private cloud</a:t>
            </a:r>
          </a:p>
        </p:txBody>
      </p:sp>
      <p:sp>
        <p:nvSpPr>
          <p:cNvPr id="7" name="Rectangle 6">
            <a:extLst>
              <a:ext uri="{FF2B5EF4-FFF2-40B4-BE49-F238E27FC236}">
                <a16:creationId xmlns:a16="http://schemas.microsoft.com/office/drawing/2014/main" id="{1E9F3E55-C072-43EA-8FDA-D59D7872E53D}"/>
              </a:ext>
            </a:extLst>
          </p:cNvPr>
          <p:cNvSpPr/>
          <p:nvPr/>
        </p:nvSpPr>
        <p:spPr>
          <a:xfrm>
            <a:off x="680320" y="2117007"/>
            <a:ext cx="9613861" cy="369332"/>
          </a:xfrm>
          <a:prstGeom prst="rect">
            <a:avLst/>
          </a:prstGeom>
        </p:spPr>
        <p:txBody>
          <a:bodyPr wrap="square">
            <a:spAutoFit/>
          </a:bodyPr>
          <a:lstStyle/>
          <a:p>
            <a:r>
              <a:rPr lang="en-US" dirty="0"/>
              <a:t>We can create subnets and each subnets will go in different AZ.</a:t>
            </a:r>
          </a:p>
        </p:txBody>
      </p:sp>
      <p:sp>
        <p:nvSpPr>
          <p:cNvPr id="8" name="Rectangle 7">
            <a:extLst>
              <a:ext uri="{FF2B5EF4-FFF2-40B4-BE49-F238E27FC236}">
                <a16:creationId xmlns:a16="http://schemas.microsoft.com/office/drawing/2014/main" id="{73CA31FA-4C2E-4CB9-880F-B4673691DF1B}"/>
              </a:ext>
            </a:extLst>
          </p:cNvPr>
          <p:cNvSpPr/>
          <p:nvPr/>
        </p:nvSpPr>
        <p:spPr>
          <a:xfrm>
            <a:off x="680320" y="2486339"/>
            <a:ext cx="4658648" cy="369332"/>
          </a:xfrm>
          <a:prstGeom prst="rect">
            <a:avLst/>
          </a:prstGeom>
        </p:spPr>
        <p:txBody>
          <a:bodyPr wrap="none">
            <a:spAutoFit/>
          </a:bodyPr>
          <a:lstStyle/>
          <a:p>
            <a:r>
              <a:rPr lang="en-US" dirty="0"/>
              <a:t>Subnets should have different N/W address</a:t>
            </a:r>
          </a:p>
        </p:txBody>
      </p:sp>
      <p:sp>
        <p:nvSpPr>
          <p:cNvPr id="10" name="Rectangle 9">
            <a:extLst>
              <a:ext uri="{FF2B5EF4-FFF2-40B4-BE49-F238E27FC236}">
                <a16:creationId xmlns:a16="http://schemas.microsoft.com/office/drawing/2014/main" id="{5279F233-82DB-47B6-A3F8-881D41914A5F}"/>
              </a:ext>
            </a:extLst>
          </p:cNvPr>
          <p:cNvSpPr/>
          <p:nvPr/>
        </p:nvSpPr>
        <p:spPr>
          <a:xfrm>
            <a:off x="680320" y="2791257"/>
            <a:ext cx="6096000" cy="430887"/>
          </a:xfrm>
          <a:prstGeom prst="rect">
            <a:avLst/>
          </a:prstGeom>
        </p:spPr>
        <p:txBody>
          <a:bodyPr>
            <a:spAutoFit/>
          </a:bodyPr>
          <a:lstStyle/>
          <a:p>
            <a:r>
              <a:rPr lang="en-US" sz="2200" dirty="0"/>
              <a:t>What else you can do with a VPC ?</a:t>
            </a:r>
          </a:p>
        </p:txBody>
      </p:sp>
      <p:sp>
        <p:nvSpPr>
          <p:cNvPr id="13" name="Rectangle 12">
            <a:extLst>
              <a:ext uri="{FF2B5EF4-FFF2-40B4-BE49-F238E27FC236}">
                <a16:creationId xmlns:a16="http://schemas.microsoft.com/office/drawing/2014/main" id="{C6CD4F37-5077-468D-930F-6D39F623DB87}"/>
              </a:ext>
            </a:extLst>
          </p:cNvPr>
          <p:cNvSpPr/>
          <p:nvPr/>
        </p:nvSpPr>
        <p:spPr>
          <a:xfrm>
            <a:off x="946134" y="3162312"/>
            <a:ext cx="6096000" cy="369332"/>
          </a:xfrm>
          <a:prstGeom prst="rect">
            <a:avLst/>
          </a:prstGeom>
        </p:spPr>
        <p:txBody>
          <a:bodyPr>
            <a:spAutoFit/>
          </a:bodyPr>
          <a:lstStyle/>
          <a:p>
            <a:r>
              <a:rPr lang="en-US" dirty="0"/>
              <a:t>You can use private subnets to restrict internet access</a:t>
            </a:r>
          </a:p>
        </p:txBody>
      </p:sp>
      <p:pic>
        <p:nvPicPr>
          <p:cNvPr id="17" name="Picture 16">
            <a:extLst>
              <a:ext uri="{FF2B5EF4-FFF2-40B4-BE49-F238E27FC236}">
                <a16:creationId xmlns:a16="http://schemas.microsoft.com/office/drawing/2014/main" id="{EE443374-6829-4FD2-9168-82147E172102}"/>
              </a:ext>
            </a:extLst>
          </p:cNvPr>
          <p:cNvPicPr>
            <a:picLocks noChangeAspect="1"/>
          </p:cNvPicPr>
          <p:nvPr/>
        </p:nvPicPr>
        <p:blipFill>
          <a:blip r:embed="rId2"/>
          <a:stretch>
            <a:fillRect/>
          </a:stretch>
        </p:blipFill>
        <p:spPr>
          <a:xfrm>
            <a:off x="249532" y="3593199"/>
            <a:ext cx="11820525" cy="2456727"/>
          </a:xfrm>
          <a:prstGeom prst="rect">
            <a:avLst/>
          </a:prstGeom>
        </p:spPr>
      </p:pic>
      <p:sp>
        <p:nvSpPr>
          <p:cNvPr id="18" name="Rectangle 17">
            <a:extLst>
              <a:ext uri="{FF2B5EF4-FFF2-40B4-BE49-F238E27FC236}">
                <a16:creationId xmlns:a16="http://schemas.microsoft.com/office/drawing/2014/main" id="{13C230EF-69A7-4B35-A85F-E128C8DA56DF}"/>
              </a:ext>
            </a:extLst>
          </p:cNvPr>
          <p:cNvSpPr/>
          <p:nvPr/>
        </p:nvSpPr>
        <p:spPr>
          <a:xfrm>
            <a:off x="399987" y="6236315"/>
            <a:ext cx="4938981" cy="369332"/>
          </a:xfrm>
          <a:prstGeom prst="rect">
            <a:avLst/>
          </a:prstGeom>
        </p:spPr>
        <p:txBody>
          <a:bodyPr wrap="none">
            <a:spAutoFit/>
          </a:bodyPr>
          <a:lstStyle/>
          <a:p>
            <a:r>
              <a:rPr lang="en-US" dirty="0"/>
              <a:t>Note :- You can only have one IGW with a VPC</a:t>
            </a:r>
          </a:p>
        </p:txBody>
      </p:sp>
    </p:spTree>
    <p:extLst>
      <p:ext uri="{BB962C8B-B14F-4D97-AF65-F5344CB8AC3E}">
        <p14:creationId xmlns:p14="http://schemas.microsoft.com/office/powerpoint/2010/main" val="60593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Route 53</a:t>
            </a:r>
          </a:p>
        </p:txBody>
      </p:sp>
      <p:sp>
        <p:nvSpPr>
          <p:cNvPr id="3" name="Rectangle 2">
            <a:extLst>
              <a:ext uri="{FF2B5EF4-FFF2-40B4-BE49-F238E27FC236}">
                <a16:creationId xmlns:a16="http://schemas.microsoft.com/office/drawing/2014/main" id="{5FD34C44-A1CE-45EE-B438-B119D233FCF0}"/>
              </a:ext>
            </a:extLst>
          </p:cNvPr>
          <p:cNvSpPr/>
          <p:nvPr/>
        </p:nvSpPr>
        <p:spPr>
          <a:xfrm>
            <a:off x="680321" y="2063845"/>
            <a:ext cx="6096000" cy="430887"/>
          </a:xfrm>
          <a:prstGeom prst="rect">
            <a:avLst/>
          </a:prstGeom>
        </p:spPr>
        <p:txBody>
          <a:bodyPr>
            <a:spAutoFit/>
          </a:bodyPr>
          <a:lstStyle/>
          <a:p>
            <a:r>
              <a:rPr lang="en-US" sz="2200" dirty="0"/>
              <a:t>What is DNS ?</a:t>
            </a:r>
          </a:p>
        </p:txBody>
      </p:sp>
      <p:sp>
        <p:nvSpPr>
          <p:cNvPr id="7" name="Rectangle 6">
            <a:extLst>
              <a:ext uri="{FF2B5EF4-FFF2-40B4-BE49-F238E27FC236}">
                <a16:creationId xmlns:a16="http://schemas.microsoft.com/office/drawing/2014/main" id="{040AD9D6-71DD-423E-B0DA-2D7C46110953}"/>
              </a:ext>
            </a:extLst>
          </p:cNvPr>
          <p:cNvSpPr/>
          <p:nvPr/>
        </p:nvSpPr>
        <p:spPr>
          <a:xfrm>
            <a:off x="942752" y="2494732"/>
            <a:ext cx="10295861" cy="369332"/>
          </a:xfrm>
          <a:prstGeom prst="rect">
            <a:avLst/>
          </a:prstGeom>
        </p:spPr>
        <p:txBody>
          <a:bodyPr wrap="square">
            <a:spAutoFit/>
          </a:bodyPr>
          <a:lstStyle/>
          <a:p>
            <a:r>
              <a:rPr lang="en-US" dirty="0"/>
              <a:t>DNS is also known as domain name system can be related with your Phone book</a:t>
            </a:r>
          </a:p>
        </p:txBody>
      </p:sp>
      <p:sp>
        <p:nvSpPr>
          <p:cNvPr id="8" name="Rectangle 7">
            <a:extLst>
              <a:ext uri="{FF2B5EF4-FFF2-40B4-BE49-F238E27FC236}">
                <a16:creationId xmlns:a16="http://schemas.microsoft.com/office/drawing/2014/main" id="{9349D5B9-E89C-4EF5-8524-B5D80183A737}"/>
              </a:ext>
            </a:extLst>
          </p:cNvPr>
          <p:cNvSpPr/>
          <p:nvPr/>
        </p:nvSpPr>
        <p:spPr>
          <a:xfrm>
            <a:off x="942752" y="2832132"/>
            <a:ext cx="10189536" cy="369332"/>
          </a:xfrm>
          <a:prstGeom prst="rect">
            <a:avLst/>
          </a:prstGeom>
        </p:spPr>
        <p:txBody>
          <a:bodyPr wrap="square">
            <a:spAutoFit/>
          </a:bodyPr>
          <a:lstStyle/>
          <a:p>
            <a:r>
              <a:rPr lang="en-US" dirty="0"/>
              <a:t>If you want to find the contacts you will go to the name and find their contact details</a:t>
            </a:r>
          </a:p>
        </p:txBody>
      </p:sp>
      <p:sp>
        <p:nvSpPr>
          <p:cNvPr id="9" name="Rectangle 8">
            <a:extLst>
              <a:ext uri="{FF2B5EF4-FFF2-40B4-BE49-F238E27FC236}">
                <a16:creationId xmlns:a16="http://schemas.microsoft.com/office/drawing/2014/main" id="{A41949BB-6195-47E6-AF7D-DAE467054360}"/>
              </a:ext>
            </a:extLst>
          </p:cNvPr>
          <p:cNvSpPr/>
          <p:nvPr/>
        </p:nvSpPr>
        <p:spPr>
          <a:xfrm>
            <a:off x="942752" y="3159170"/>
            <a:ext cx="10753062" cy="646331"/>
          </a:xfrm>
          <a:prstGeom prst="rect">
            <a:avLst/>
          </a:prstGeom>
        </p:spPr>
        <p:txBody>
          <a:bodyPr wrap="square">
            <a:spAutoFit/>
          </a:bodyPr>
          <a:lstStyle/>
          <a:p>
            <a:r>
              <a:rPr lang="en-US" dirty="0"/>
              <a:t>Same goes with DNS as we all know that IP address is the thing that forms the core backbone of networking on how computers talk to each other on intranet as well as on internet</a:t>
            </a:r>
          </a:p>
        </p:txBody>
      </p:sp>
      <p:sp>
        <p:nvSpPr>
          <p:cNvPr id="10" name="Rectangle 9">
            <a:extLst>
              <a:ext uri="{FF2B5EF4-FFF2-40B4-BE49-F238E27FC236}">
                <a16:creationId xmlns:a16="http://schemas.microsoft.com/office/drawing/2014/main" id="{924DE95F-00F6-4A95-ACAE-4794E792E3FB}"/>
              </a:ext>
            </a:extLst>
          </p:cNvPr>
          <p:cNvSpPr/>
          <p:nvPr/>
        </p:nvSpPr>
        <p:spPr>
          <a:xfrm>
            <a:off x="942751" y="3777441"/>
            <a:ext cx="10093843" cy="646331"/>
          </a:xfrm>
          <a:prstGeom prst="rect">
            <a:avLst/>
          </a:prstGeom>
        </p:spPr>
        <p:txBody>
          <a:bodyPr wrap="square">
            <a:spAutoFit/>
          </a:bodyPr>
          <a:lstStyle/>
          <a:p>
            <a:r>
              <a:rPr lang="en-US" dirty="0"/>
              <a:t>So, in order to make things simpler for humans to interact with different computers DNS came in to existence</a:t>
            </a:r>
          </a:p>
        </p:txBody>
      </p:sp>
      <p:sp>
        <p:nvSpPr>
          <p:cNvPr id="11" name="Rectangle 10">
            <a:extLst>
              <a:ext uri="{FF2B5EF4-FFF2-40B4-BE49-F238E27FC236}">
                <a16:creationId xmlns:a16="http://schemas.microsoft.com/office/drawing/2014/main" id="{E5DC5090-AC93-48BE-8621-79B467840D2F}"/>
              </a:ext>
            </a:extLst>
          </p:cNvPr>
          <p:cNvSpPr/>
          <p:nvPr/>
        </p:nvSpPr>
        <p:spPr>
          <a:xfrm>
            <a:off x="942750" y="4378475"/>
            <a:ext cx="4859664" cy="369332"/>
          </a:xfrm>
          <a:prstGeom prst="rect">
            <a:avLst/>
          </a:prstGeom>
        </p:spPr>
        <p:txBody>
          <a:bodyPr wrap="none">
            <a:spAutoFit/>
          </a:bodyPr>
          <a:lstStyle/>
          <a:p>
            <a:r>
              <a:rPr lang="en-US" dirty="0"/>
              <a:t>DNS resolves computer names into IP address</a:t>
            </a:r>
          </a:p>
        </p:txBody>
      </p:sp>
      <p:sp>
        <p:nvSpPr>
          <p:cNvPr id="12" name="Rectangle 11">
            <a:extLst>
              <a:ext uri="{FF2B5EF4-FFF2-40B4-BE49-F238E27FC236}">
                <a16:creationId xmlns:a16="http://schemas.microsoft.com/office/drawing/2014/main" id="{DF250733-DFDF-4E68-966B-15D93847C7DF}"/>
              </a:ext>
            </a:extLst>
          </p:cNvPr>
          <p:cNvSpPr/>
          <p:nvPr/>
        </p:nvSpPr>
        <p:spPr>
          <a:xfrm>
            <a:off x="942749" y="4715875"/>
            <a:ext cx="3634969" cy="369332"/>
          </a:xfrm>
          <a:prstGeom prst="rect">
            <a:avLst/>
          </a:prstGeom>
        </p:spPr>
        <p:txBody>
          <a:bodyPr wrap="none">
            <a:spAutoFit/>
          </a:bodyPr>
          <a:lstStyle/>
          <a:p>
            <a:r>
              <a:rPr lang="en-US" dirty="0"/>
              <a:t>There are two kinds of IP address</a:t>
            </a:r>
          </a:p>
        </p:txBody>
      </p:sp>
      <p:sp>
        <p:nvSpPr>
          <p:cNvPr id="13" name="Rectangle 12">
            <a:extLst>
              <a:ext uri="{FF2B5EF4-FFF2-40B4-BE49-F238E27FC236}">
                <a16:creationId xmlns:a16="http://schemas.microsoft.com/office/drawing/2014/main" id="{8235F401-6457-4E8F-AF93-43D0D73B93FD}"/>
              </a:ext>
            </a:extLst>
          </p:cNvPr>
          <p:cNvSpPr/>
          <p:nvPr/>
        </p:nvSpPr>
        <p:spPr>
          <a:xfrm>
            <a:off x="1341806" y="5023180"/>
            <a:ext cx="1555234" cy="369332"/>
          </a:xfrm>
          <a:prstGeom prst="rect">
            <a:avLst/>
          </a:prstGeom>
        </p:spPr>
        <p:txBody>
          <a:bodyPr wrap="none">
            <a:spAutoFit/>
          </a:bodyPr>
          <a:lstStyle/>
          <a:p>
            <a:r>
              <a:rPr lang="en-US" dirty="0"/>
              <a:t>IPv4 and Ipv6</a:t>
            </a:r>
          </a:p>
        </p:txBody>
      </p:sp>
      <p:sp>
        <p:nvSpPr>
          <p:cNvPr id="14" name="Rectangle 13">
            <a:extLst>
              <a:ext uri="{FF2B5EF4-FFF2-40B4-BE49-F238E27FC236}">
                <a16:creationId xmlns:a16="http://schemas.microsoft.com/office/drawing/2014/main" id="{DE09EE42-3F29-416D-B9EB-6E4B6BF7EC47}"/>
              </a:ext>
            </a:extLst>
          </p:cNvPr>
          <p:cNvSpPr/>
          <p:nvPr/>
        </p:nvSpPr>
        <p:spPr>
          <a:xfrm>
            <a:off x="1341806" y="5329043"/>
            <a:ext cx="9056836" cy="369332"/>
          </a:xfrm>
          <a:prstGeom prst="rect">
            <a:avLst/>
          </a:prstGeom>
        </p:spPr>
        <p:txBody>
          <a:bodyPr wrap="square">
            <a:spAutoFit/>
          </a:bodyPr>
          <a:lstStyle/>
          <a:p>
            <a:r>
              <a:rPr lang="en-US" dirty="0"/>
              <a:t>We all know that IPv6 came into being only because IPv4 were depletion</a:t>
            </a:r>
          </a:p>
        </p:txBody>
      </p:sp>
      <p:sp>
        <p:nvSpPr>
          <p:cNvPr id="15" name="Rectangle 14">
            <a:extLst>
              <a:ext uri="{FF2B5EF4-FFF2-40B4-BE49-F238E27FC236}">
                <a16:creationId xmlns:a16="http://schemas.microsoft.com/office/drawing/2014/main" id="{72A5E7ED-8A6A-438D-90B2-6241FA127BC0}"/>
              </a:ext>
            </a:extLst>
          </p:cNvPr>
          <p:cNvSpPr/>
          <p:nvPr/>
        </p:nvSpPr>
        <p:spPr>
          <a:xfrm>
            <a:off x="1341806" y="5636348"/>
            <a:ext cx="4868640" cy="369332"/>
          </a:xfrm>
          <a:prstGeom prst="rect">
            <a:avLst/>
          </a:prstGeom>
        </p:spPr>
        <p:txBody>
          <a:bodyPr wrap="none">
            <a:spAutoFit/>
          </a:bodyPr>
          <a:lstStyle/>
          <a:p>
            <a:r>
              <a:rPr lang="en-US" dirty="0"/>
              <a:t>IPv4 has 32 bit of address and IPv6 is 128 bits</a:t>
            </a:r>
          </a:p>
        </p:txBody>
      </p:sp>
      <p:sp>
        <p:nvSpPr>
          <p:cNvPr id="16" name="Rectangle 15">
            <a:extLst>
              <a:ext uri="{FF2B5EF4-FFF2-40B4-BE49-F238E27FC236}">
                <a16:creationId xmlns:a16="http://schemas.microsoft.com/office/drawing/2014/main" id="{5231CA86-5575-4F59-9758-75A57A93E04F}"/>
              </a:ext>
            </a:extLst>
          </p:cNvPr>
          <p:cNvSpPr/>
          <p:nvPr/>
        </p:nvSpPr>
        <p:spPr>
          <a:xfrm>
            <a:off x="1341806" y="5973748"/>
            <a:ext cx="9322650" cy="369332"/>
          </a:xfrm>
          <a:prstGeom prst="rect">
            <a:avLst/>
          </a:prstGeom>
        </p:spPr>
        <p:txBody>
          <a:bodyPr wrap="square">
            <a:spAutoFit/>
          </a:bodyPr>
          <a:lstStyle/>
          <a:p>
            <a:r>
              <a:rPr lang="en-US" dirty="0"/>
              <a:t>IPv6 is supported at the AWS services level and is also supported at the Route 53 service</a:t>
            </a:r>
          </a:p>
        </p:txBody>
      </p:sp>
    </p:spTree>
    <p:extLst>
      <p:ext uri="{BB962C8B-B14F-4D97-AF65-F5344CB8AC3E}">
        <p14:creationId xmlns:p14="http://schemas.microsoft.com/office/powerpoint/2010/main" val="41578642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99A6E-43E0-4A5C-8586-7B9E62E93035}"/>
              </a:ext>
            </a:extLst>
          </p:cNvPr>
          <p:cNvSpPr>
            <a:spLocks noGrp="1"/>
          </p:cNvSpPr>
          <p:nvPr>
            <p:ph type="title"/>
          </p:nvPr>
        </p:nvSpPr>
        <p:spPr/>
        <p:txBody>
          <a:bodyPr/>
          <a:lstStyle/>
          <a:p>
            <a:r>
              <a:rPr lang="en-US" dirty="0"/>
              <a:t>VPC </a:t>
            </a:r>
            <a:r>
              <a:rPr lang="en-US" dirty="0">
                <a:sym typeface="Wingdings" panose="05000000000000000000" pitchFamily="2" charset="2"/>
              </a:rPr>
              <a:t> </a:t>
            </a:r>
            <a:r>
              <a:rPr lang="en-US" dirty="0"/>
              <a:t>Virtual private cloud</a:t>
            </a:r>
          </a:p>
        </p:txBody>
      </p:sp>
      <p:sp>
        <p:nvSpPr>
          <p:cNvPr id="7" name="Rectangle 6">
            <a:extLst>
              <a:ext uri="{FF2B5EF4-FFF2-40B4-BE49-F238E27FC236}">
                <a16:creationId xmlns:a16="http://schemas.microsoft.com/office/drawing/2014/main" id="{1E9F3E55-C072-43EA-8FDA-D59D7872E53D}"/>
              </a:ext>
            </a:extLst>
          </p:cNvPr>
          <p:cNvSpPr/>
          <p:nvPr/>
        </p:nvSpPr>
        <p:spPr>
          <a:xfrm>
            <a:off x="680320" y="2117007"/>
            <a:ext cx="9613861" cy="430887"/>
          </a:xfrm>
          <a:prstGeom prst="rect">
            <a:avLst/>
          </a:prstGeom>
        </p:spPr>
        <p:txBody>
          <a:bodyPr wrap="square">
            <a:spAutoFit/>
          </a:bodyPr>
          <a:lstStyle/>
          <a:p>
            <a:r>
              <a:rPr lang="en-US" sz="2200" dirty="0"/>
              <a:t>What is the difference between custom and Default VPC ?</a:t>
            </a:r>
          </a:p>
        </p:txBody>
      </p:sp>
      <p:pic>
        <p:nvPicPr>
          <p:cNvPr id="4" name="Picture 3">
            <a:extLst>
              <a:ext uri="{FF2B5EF4-FFF2-40B4-BE49-F238E27FC236}">
                <a16:creationId xmlns:a16="http://schemas.microsoft.com/office/drawing/2014/main" id="{2BAB10ED-2281-423B-91E3-A4F495B679AE}"/>
              </a:ext>
            </a:extLst>
          </p:cNvPr>
          <p:cNvPicPr>
            <a:picLocks noChangeAspect="1"/>
          </p:cNvPicPr>
          <p:nvPr/>
        </p:nvPicPr>
        <p:blipFill>
          <a:blip r:embed="rId2"/>
          <a:stretch>
            <a:fillRect/>
          </a:stretch>
        </p:blipFill>
        <p:spPr>
          <a:xfrm>
            <a:off x="487657" y="2631669"/>
            <a:ext cx="11344275" cy="1674517"/>
          </a:xfrm>
          <a:prstGeom prst="rect">
            <a:avLst/>
          </a:prstGeom>
        </p:spPr>
      </p:pic>
      <p:pic>
        <p:nvPicPr>
          <p:cNvPr id="6" name="Picture 5">
            <a:extLst>
              <a:ext uri="{FF2B5EF4-FFF2-40B4-BE49-F238E27FC236}">
                <a16:creationId xmlns:a16="http://schemas.microsoft.com/office/drawing/2014/main" id="{C156DC4E-6B08-4F03-8899-27C164759C52}"/>
              </a:ext>
            </a:extLst>
          </p:cNvPr>
          <p:cNvPicPr>
            <a:picLocks noChangeAspect="1"/>
          </p:cNvPicPr>
          <p:nvPr/>
        </p:nvPicPr>
        <p:blipFill>
          <a:blip r:embed="rId3"/>
          <a:stretch>
            <a:fillRect/>
          </a:stretch>
        </p:blipFill>
        <p:spPr>
          <a:xfrm>
            <a:off x="373356" y="4843068"/>
            <a:ext cx="11572875" cy="1831189"/>
          </a:xfrm>
          <a:prstGeom prst="rect">
            <a:avLst/>
          </a:prstGeom>
        </p:spPr>
      </p:pic>
      <p:sp>
        <p:nvSpPr>
          <p:cNvPr id="9" name="Rectangle 8">
            <a:extLst>
              <a:ext uri="{FF2B5EF4-FFF2-40B4-BE49-F238E27FC236}">
                <a16:creationId xmlns:a16="http://schemas.microsoft.com/office/drawing/2014/main" id="{41F9DA06-E4FD-4063-95E8-12AAEAA49061}"/>
              </a:ext>
            </a:extLst>
          </p:cNvPr>
          <p:cNvSpPr/>
          <p:nvPr/>
        </p:nvSpPr>
        <p:spPr>
          <a:xfrm>
            <a:off x="680320" y="4389961"/>
            <a:ext cx="1695913" cy="430887"/>
          </a:xfrm>
          <a:prstGeom prst="rect">
            <a:avLst/>
          </a:prstGeom>
        </p:spPr>
        <p:txBody>
          <a:bodyPr wrap="none">
            <a:spAutoFit/>
          </a:bodyPr>
          <a:lstStyle/>
          <a:p>
            <a:r>
              <a:rPr lang="en-US" sz="2200" dirty="0"/>
              <a:t>VPC Peering</a:t>
            </a:r>
          </a:p>
        </p:txBody>
      </p:sp>
    </p:spTree>
    <p:extLst>
      <p:ext uri="{BB962C8B-B14F-4D97-AF65-F5344CB8AC3E}">
        <p14:creationId xmlns:p14="http://schemas.microsoft.com/office/powerpoint/2010/main" val="11118160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99A6E-43E0-4A5C-8586-7B9E62E93035}"/>
              </a:ext>
            </a:extLst>
          </p:cNvPr>
          <p:cNvSpPr>
            <a:spLocks noGrp="1"/>
          </p:cNvSpPr>
          <p:nvPr>
            <p:ph type="title"/>
          </p:nvPr>
        </p:nvSpPr>
        <p:spPr/>
        <p:txBody>
          <a:bodyPr/>
          <a:lstStyle/>
          <a:p>
            <a:r>
              <a:rPr lang="en-US" dirty="0"/>
              <a:t>VPC </a:t>
            </a:r>
            <a:r>
              <a:rPr lang="en-US" dirty="0">
                <a:sym typeface="Wingdings" panose="05000000000000000000" pitchFamily="2" charset="2"/>
              </a:rPr>
              <a:t> </a:t>
            </a:r>
            <a:r>
              <a:rPr lang="en-US" dirty="0"/>
              <a:t>Virtual private cloud</a:t>
            </a:r>
          </a:p>
        </p:txBody>
      </p:sp>
      <p:sp>
        <p:nvSpPr>
          <p:cNvPr id="8" name="Rectangle 7">
            <a:extLst>
              <a:ext uri="{FF2B5EF4-FFF2-40B4-BE49-F238E27FC236}">
                <a16:creationId xmlns:a16="http://schemas.microsoft.com/office/drawing/2014/main" id="{D8F7F4EA-8D52-432D-B7F7-45BAE686BC45}"/>
              </a:ext>
            </a:extLst>
          </p:cNvPr>
          <p:cNvSpPr/>
          <p:nvPr/>
        </p:nvSpPr>
        <p:spPr>
          <a:xfrm>
            <a:off x="680321" y="2138548"/>
            <a:ext cx="5805564" cy="369332"/>
          </a:xfrm>
          <a:prstGeom prst="rect">
            <a:avLst/>
          </a:prstGeom>
        </p:spPr>
        <p:txBody>
          <a:bodyPr wrap="none">
            <a:spAutoFit/>
          </a:bodyPr>
          <a:lstStyle/>
          <a:p>
            <a:r>
              <a:rPr lang="en-US" dirty="0"/>
              <a:t>You can use private subnets to restrict internet access</a:t>
            </a:r>
          </a:p>
        </p:txBody>
      </p:sp>
      <p:pic>
        <p:nvPicPr>
          <p:cNvPr id="11" name="Picture 10">
            <a:extLst>
              <a:ext uri="{FF2B5EF4-FFF2-40B4-BE49-F238E27FC236}">
                <a16:creationId xmlns:a16="http://schemas.microsoft.com/office/drawing/2014/main" id="{E72CE609-26EB-4CE5-BD07-9B9318C57B82}"/>
              </a:ext>
            </a:extLst>
          </p:cNvPr>
          <p:cNvPicPr>
            <a:picLocks noChangeAspect="1"/>
          </p:cNvPicPr>
          <p:nvPr/>
        </p:nvPicPr>
        <p:blipFill>
          <a:blip r:embed="rId2"/>
          <a:stretch>
            <a:fillRect/>
          </a:stretch>
        </p:blipFill>
        <p:spPr>
          <a:xfrm>
            <a:off x="781901" y="3121652"/>
            <a:ext cx="9410700" cy="3502432"/>
          </a:xfrm>
          <a:prstGeom prst="rect">
            <a:avLst/>
          </a:prstGeom>
        </p:spPr>
      </p:pic>
      <p:sp>
        <p:nvSpPr>
          <p:cNvPr id="12" name="Rectangle 11">
            <a:extLst>
              <a:ext uri="{FF2B5EF4-FFF2-40B4-BE49-F238E27FC236}">
                <a16:creationId xmlns:a16="http://schemas.microsoft.com/office/drawing/2014/main" id="{F4B84CEA-F0C3-454F-8731-FB2928791495}"/>
              </a:ext>
            </a:extLst>
          </p:cNvPr>
          <p:cNvSpPr/>
          <p:nvPr/>
        </p:nvSpPr>
        <p:spPr>
          <a:xfrm>
            <a:off x="781901" y="2627596"/>
            <a:ext cx="3967368" cy="430887"/>
          </a:xfrm>
          <a:prstGeom prst="rect">
            <a:avLst/>
          </a:prstGeom>
        </p:spPr>
        <p:txBody>
          <a:bodyPr wrap="none">
            <a:spAutoFit/>
          </a:bodyPr>
          <a:lstStyle/>
          <a:p>
            <a:r>
              <a:rPr lang="en-US" sz="2200" dirty="0"/>
              <a:t>VPC Peering (Star connection)</a:t>
            </a:r>
          </a:p>
        </p:txBody>
      </p:sp>
    </p:spTree>
    <p:extLst>
      <p:ext uri="{BB962C8B-B14F-4D97-AF65-F5344CB8AC3E}">
        <p14:creationId xmlns:p14="http://schemas.microsoft.com/office/powerpoint/2010/main" val="34119730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2DFB0-380D-4568-BED8-EA961BB8693A}"/>
              </a:ext>
            </a:extLst>
          </p:cNvPr>
          <p:cNvSpPr>
            <a:spLocks noGrp="1"/>
          </p:cNvSpPr>
          <p:nvPr>
            <p:ph type="title"/>
          </p:nvPr>
        </p:nvSpPr>
        <p:spPr/>
        <p:txBody>
          <a:bodyPr/>
          <a:lstStyle/>
          <a:p>
            <a:r>
              <a:rPr lang="en-US" dirty="0"/>
              <a:t>Let’s Create our own custom VPC</a:t>
            </a:r>
          </a:p>
        </p:txBody>
      </p:sp>
      <p:sp>
        <p:nvSpPr>
          <p:cNvPr id="4" name="Rectangle 3">
            <a:extLst>
              <a:ext uri="{FF2B5EF4-FFF2-40B4-BE49-F238E27FC236}">
                <a16:creationId xmlns:a16="http://schemas.microsoft.com/office/drawing/2014/main" id="{77E57C87-307E-4012-A99E-3985D5D78C9C}"/>
              </a:ext>
            </a:extLst>
          </p:cNvPr>
          <p:cNvSpPr/>
          <p:nvPr/>
        </p:nvSpPr>
        <p:spPr>
          <a:xfrm>
            <a:off x="680321" y="2074200"/>
            <a:ext cx="6096000" cy="369332"/>
          </a:xfrm>
          <a:prstGeom prst="rect">
            <a:avLst/>
          </a:prstGeom>
        </p:spPr>
        <p:txBody>
          <a:bodyPr>
            <a:spAutoFit/>
          </a:bodyPr>
          <a:lstStyle/>
          <a:p>
            <a:r>
              <a:rPr lang="en-US" dirty="0"/>
              <a:t>Let's go to networking and CDN</a:t>
            </a:r>
          </a:p>
        </p:txBody>
      </p:sp>
      <p:pic>
        <p:nvPicPr>
          <p:cNvPr id="6" name="Picture 5">
            <a:extLst>
              <a:ext uri="{FF2B5EF4-FFF2-40B4-BE49-F238E27FC236}">
                <a16:creationId xmlns:a16="http://schemas.microsoft.com/office/drawing/2014/main" id="{2494F4C0-CF73-4EF2-A43C-ACA642A90B8D}"/>
              </a:ext>
            </a:extLst>
          </p:cNvPr>
          <p:cNvPicPr>
            <a:picLocks noChangeAspect="1"/>
          </p:cNvPicPr>
          <p:nvPr/>
        </p:nvPicPr>
        <p:blipFill>
          <a:blip r:embed="rId2"/>
          <a:stretch>
            <a:fillRect/>
          </a:stretch>
        </p:blipFill>
        <p:spPr>
          <a:xfrm>
            <a:off x="1336047" y="2587873"/>
            <a:ext cx="9477375" cy="3895355"/>
          </a:xfrm>
          <a:prstGeom prst="rect">
            <a:avLst/>
          </a:prstGeom>
        </p:spPr>
      </p:pic>
    </p:spTree>
    <p:extLst>
      <p:ext uri="{BB962C8B-B14F-4D97-AF65-F5344CB8AC3E}">
        <p14:creationId xmlns:p14="http://schemas.microsoft.com/office/powerpoint/2010/main" val="35645668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DA611-F6A9-4662-A436-11BF85F1FB52}"/>
              </a:ext>
            </a:extLst>
          </p:cNvPr>
          <p:cNvSpPr>
            <a:spLocks noGrp="1"/>
          </p:cNvSpPr>
          <p:nvPr>
            <p:ph type="title"/>
          </p:nvPr>
        </p:nvSpPr>
        <p:spPr/>
        <p:txBody>
          <a:bodyPr/>
          <a:lstStyle/>
          <a:p>
            <a:r>
              <a:rPr lang="en-US" dirty="0"/>
              <a:t>Let’s Create our own custom VPC</a:t>
            </a:r>
          </a:p>
        </p:txBody>
      </p:sp>
      <p:sp>
        <p:nvSpPr>
          <p:cNvPr id="4" name="Rectangle 3">
            <a:extLst>
              <a:ext uri="{FF2B5EF4-FFF2-40B4-BE49-F238E27FC236}">
                <a16:creationId xmlns:a16="http://schemas.microsoft.com/office/drawing/2014/main" id="{8695F426-9AAF-45CE-A608-1F610F8F8391}"/>
              </a:ext>
            </a:extLst>
          </p:cNvPr>
          <p:cNvSpPr/>
          <p:nvPr/>
        </p:nvSpPr>
        <p:spPr>
          <a:xfrm>
            <a:off x="680321" y="2053487"/>
            <a:ext cx="8460008" cy="369332"/>
          </a:xfrm>
          <a:prstGeom prst="rect">
            <a:avLst/>
          </a:prstGeom>
        </p:spPr>
        <p:txBody>
          <a:bodyPr wrap="none">
            <a:spAutoFit/>
          </a:bodyPr>
          <a:lstStyle/>
          <a:p>
            <a:r>
              <a:rPr lang="en-US" dirty="0"/>
              <a:t>We can also start VPC wizard but that won't help and we will not learn anything</a:t>
            </a:r>
          </a:p>
        </p:txBody>
      </p:sp>
      <p:sp>
        <p:nvSpPr>
          <p:cNvPr id="5" name="Rectangle 4">
            <a:extLst>
              <a:ext uri="{FF2B5EF4-FFF2-40B4-BE49-F238E27FC236}">
                <a16:creationId xmlns:a16="http://schemas.microsoft.com/office/drawing/2014/main" id="{9E01C1D3-0685-49D9-A9D9-D1B423D2773C}"/>
              </a:ext>
            </a:extLst>
          </p:cNvPr>
          <p:cNvSpPr/>
          <p:nvPr/>
        </p:nvSpPr>
        <p:spPr>
          <a:xfrm>
            <a:off x="680321" y="2422819"/>
            <a:ext cx="10568926" cy="369332"/>
          </a:xfrm>
          <a:prstGeom prst="rect">
            <a:avLst/>
          </a:prstGeom>
        </p:spPr>
        <p:txBody>
          <a:bodyPr wrap="square">
            <a:spAutoFit/>
          </a:bodyPr>
          <a:lstStyle/>
          <a:p>
            <a:r>
              <a:rPr lang="en-US" dirty="0"/>
              <a:t>Now before we start </a:t>
            </a:r>
            <a:r>
              <a:rPr lang="en-US" dirty="0" err="1"/>
              <a:t>i</a:t>
            </a:r>
            <a:r>
              <a:rPr lang="en-US" dirty="0"/>
              <a:t> want you all to have a look on what we have right now with the default VPC</a:t>
            </a:r>
          </a:p>
        </p:txBody>
      </p:sp>
      <p:pic>
        <p:nvPicPr>
          <p:cNvPr id="7" name="Picture 6">
            <a:extLst>
              <a:ext uri="{FF2B5EF4-FFF2-40B4-BE49-F238E27FC236}">
                <a16:creationId xmlns:a16="http://schemas.microsoft.com/office/drawing/2014/main" id="{E816C6B5-C875-4234-8B91-284A7F23DF7A}"/>
              </a:ext>
            </a:extLst>
          </p:cNvPr>
          <p:cNvPicPr>
            <a:picLocks noChangeAspect="1"/>
          </p:cNvPicPr>
          <p:nvPr/>
        </p:nvPicPr>
        <p:blipFill>
          <a:blip r:embed="rId2"/>
          <a:stretch>
            <a:fillRect/>
          </a:stretch>
        </p:blipFill>
        <p:spPr>
          <a:xfrm>
            <a:off x="680321" y="3380804"/>
            <a:ext cx="10395098" cy="3114675"/>
          </a:xfrm>
          <a:prstGeom prst="rect">
            <a:avLst/>
          </a:prstGeom>
        </p:spPr>
      </p:pic>
      <p:sp>
        <p:nvSpPr>
          <p:cNvPr id="8" name="Rectangle 7">
            <a:extLst>
              <a:ext uri="{FF2B5EF4-FFF2-40B4-BE49-F238E27FC236}">
                <a16:creationId xmlns:a16="http://schemas.microsoft.com/office/drawing/2014/main" id="{EC6874C7-BDDB-4C6F-A575-6835F33A3D5C}"/>
              </a:ext>
            </a:extLst>
          </p:cNvPr>
          <p:cNvSpPr/>
          <p:nvPr/>
        </p:nvSpPr>
        <p:spPr>
          <a:xfrm>
            <a:off x="680321" y="2871034"/>
            <a:ext cx="6096000" cy="430887"/>
          </a:xfrm>
          <a:prstGeom prst="rect">
            <a:avLst/>
          </a:prstGeom>
        </p:spPr>
        <p:txBody>
          <a:bodyPr>
            <a:spAutoFit/>
          </a:bodyPr>
          <a:lstStyle/>
          <a:p>
            <a:r>
              <a:rPr lang="en-US" sz="2200" dirty="0"/>
              <a:t>Subnets</a:t>
            </a:r>
          </a:p>
        </p:txBody>
      </p:sp>
    </p:spTree>
    <p:extLst>
      <p:ext uri="{BB962C8B-B14F-4D97-AF65-F5344CB8AC3E}">
        <p14:creationId xmlns:p14="http://schemas.microsoft.com/office/powerpoint/2010/main" val="23155475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DA611-F6A9-4662-A436-11BF85F1FB52}"/>
              </a:ext>
            </a:extLst>
          </p:cNvPr>
          <p:cNvSpPr>
            <a:spLocks noGrp="1"/>
          </p:cNvSpPr>
          <p:nvPr>
            <p:ph type="title"/>
          </p:nvPr>
        </p:nvSpPr>
        <p:spPr/>
        <p:txBody>
          <a:bodyPr/>
          <a:lstStyle/>
          <a:p>
            <a:r>
              <a:rPr lang="en-US" dirty="0"/>
              <a:t>Let’s Create our own custom VPC</a:t>
            </a:r>
          </a:p>
        </p:txBody>
      </p:sp>
      <p:sp>
        <p:nvSpPr>
          <p:cNvPr id="8" name="Rectangle 7">
            <a:extLst>
              <a:ext uri="{FF2B5EF4-FFF2-40B4-BE49-F238E27FC236}">
                <a16:creationId xmlns:a16="http://schemas.microsoft.com/office/drawing/2014/main" id="{EC6874C7-BDDB-4C6F-A575-6835F33A3D5C}"/>
              </a:ext>
            </a:extLst>
          </p:cNvPr>
          <p:cNvSpPr/>
          <p:nvPr/>
        </p:nvSpPr>
        <p:spPr>
          <a:xfrm>
            <a:off x="595260" y="2084225"/>
            <a:ext cx="6096000" cy="430887"/>
          </a:xfrm>
          <a:prstGeom prst="rect">
            <a:avLst/>
          </a:prstGeom>
        </p:spPr>
        <p:txBody>
          <a:bodyPr>
            <a:spAutoFit/>
          </a:bodyPr>
          <a:lstStyle/>
          <a:p>
            <a:r>
              <a:rPr lang="en-US" sz="2200" dirty="0"/>
              <a:t>Route Tables</a:t>
            </a:r>
          </a:p>
        </p:txBody>
      </p:sp>
      <p:pic>
        <p:nvPicPr>
          <p:cNvPr id="6" name="Picture 5">
            <a:extLst>
              <a:ext uri="{FF2B5EF4-FFF2-40B4-BE49-F238E27FC236}">
                <a16:creationId xmlns:a16="http://schemas.microsoft.com/office/drawing/2014/main" id="{E71A44B8-D037-4D0D-B1F2-145BA99CA4D7}"/>
              </a:ext>
            </a:extLst>
          </p:cNvPr>
          <p:cNvPicPr>
            <a:picLocks noChangeAspect="1"/>
          </p:cNvPicPr>
          <p:nvPr/>
        </p:nvPicPr>
        <p:blipFill>
          <a:blip r:embed="rId2"/>
          <a:stretch>
            <a:fillRect/>
          </a:stretch>
        </p:blipFill>
        <p:spPr>
          <a:xfrm>
            <a:off x="680321" y="2515112"/>
            <a:ext cx="11047391" cy="1769809"/>
          </a:xfrm>
          <a:prstGeom prst="rect">
            <a:avLst/>
          </a:prstGeom>
        </p:spPr>
      </p:pic>
      <p:pic>
        <p:nvPicPr>
          <p:cNvPr id="10" name="Picture 9">
            <a:extLst>
              <a:ext uri="{FF2B5EF4-FFF2-40B4-BE49-F238E27FC236}">
                <a16:creationId xmlns:a16="http://schemas.microsoft.com/office/drawing/2014/main" id="{80768FEE-BB79-4EC2-9D64-DCD948314DDE}"/>
              </a:ext>
            </a:extLst>
          </p:cNvPr>
          <p:cNvPicPr>
            <a:picLocks noChangeAspect="1"/>
          </p:cNvPicPr>
          <p:nvPr/>
        </p:nvPicPr>
        <p:blipFill>
          <a:blip r:embed="rId3"/>
          <a:stretch>
            <a:fillRect/>
          </a:stretch>
        </p:blipFill>
        <p:spPr>
          <a:xfrm>
            <a:off x="680320" y="4880344"/>
            <a:ext cx="11047391" cy="1816727"/>
          </a:xfrm>
          <a:prstGeom prst="rect">
            <a:avLst/>
          </a:prstGeom>
        </p:spPr>
      </p:pic>
      <p:sp>
        <p:nvSpPr>
          <p:cNvPr id="11" name="Rectangle 10">
            <a:extLst>
              <a:ext uri="{FF2B5EF4-FFF2-40B4-BE49-F238E27FC236}">
                <a16:creationId xmlns:a16="http://schemas.microsoft.com/office/drawing/2014/main" id="{20673FDA-4EB9-49C4-9495-5DB3ECAD3F20}"/>
              </a:ext>
            </a:extLst>
          </p:cNvPr>
          <p:cNvSpPr/>
          <p:nvPr/>
        </p:nvSpPr>
        <p:spPr>
          <a:xfrm>
            <a:off x="680320" y="4397966"/>
            <a:ext cx="2512226" cy="430887"/>
          </a:xfrm>
          <a:prstGeom prst="rect">
            <a:avLst/>
          </a:prstGeom>
        </p:spPr>
        <p:txBody>
          <a:bodyPr wrap="none">
            <a:spAutoFit/>
          </a:bodyPr>
          <a:lstStyle/>
          <a:p>
            <a:r>
              <a:rPr lang="en-US" sz="2200" dirty="0"/>
              <a:t>Internet Gateways</a:t>
            </a:r>
          </a:p>
        </p:txBody>
      </p:sp>
    </p:spTree>
    <p:extLst>
      <p:ext uri="{BB962C8B-B14F-4D97-AF65-F5344CB8AC3E}">
        <p14:creationId xmlns:p14="http://schemas.microsoft.com/office/powerpoint/2010/main" val="35804723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DA611-F6A9-4662-A436-11BF85F1FB52}"/>
              </a:ext>
            </a:extLst>
          </p:cNvPr>
          <p:cNvSpPr>
            <a:spLocks noGrp="1"/>
          </p:cNvSpPr>
          <p:nvPr>
            <p:ph type="title"/>
          </p:nvPr>
        </p:nvSpPr>
        <p:spPr/>
        <p:txBody>
          <a:bodyPr/>
          <a:lstStyle/>
          <a:p>
            <a:r>
              <a:rPr lang="en-US" dirty="0"/>
              <a:t>Let’s Create our own custom VPC</a:t>
            </a:r>
          </a:p>
        </p:txBody>
      </p:sp>
      <p:sp>
        <p:nvSpPr>
          <p:cNvPr id="8" name="Rectangle 7">
            <a:extLst>
              <a:ext uri="{FF2B5EF4-FFF2-40B4-BE49-F238E27FC236}">
                <a16:creationId xmlns:a16="http://schemas.microsoft.com/office/drawing/2014/main" id="{EC6874C7-BDDB-4C6F-A575-6835F33A3D5C}"/>
              </a:ext>
            </a:extLst>
          </p:cNvPr>
          <p:cNvSpPr/>
          <p:nvPr/>
        </p:nvSpPr>
        <p:spPr>
          <a:xfrm>
            <a:off x="595260" y="2084225"/>
            <a:ext cx="6096000" cy="430887"/>
          </a:xfrm>
          <a:prstGeom prst="rect">
            <a:avLst/>
          </a:prstGeom>
        </p:spPr>
        <p:txBody>
          <a:bodyPr>
            <a:spAutoFit/>
          </a:bodyPr>
          <a:lstStyle/>
          <a:p>
            <a:r>
              <a:rPr lang="en-US" sz="2200" dirty="0"/>
              <a:t>Security Groups</a:t>
            </a:r>
          </a:p>
        </p:txBody>
      </p:sp>
      <p:sp>
        <p:nvSpPr>
          <p:cNvPr id="11" name="Rectangle 10">
            <a:extLst>
              <a:ext uri="{FF2B5EF4-FFF2-40B4-BE49-F238E27FC236}">
                <a16:creationId xmlns:a16="http://schemas.microsoft.com/office/drawing/2014/main" id="{20673FDA-4EB9-49C4-9495-5DB3ECAD3F20}"/>
              </a:ext>
            </a:extLst>
          </p:cNvPr>
          <p:cNvSpPr/>
          <p:nvPr/>
        </p:nvSpPr>
        <p:spPr>
          <a:xfrm>
            <a:off x="595260" y="2890997"/>
            <a:ext cx="4089389" cy="430887"/>
          </a:xfrm>
          <a:prstGeom prst="rect">
            <a:avLst/>
          </a:prstGeom>
        </p:spPr>
        <p:txBody>
          <a:bodyPr wrap="none">
            <a:spAutoFit/>
          </a:bodyPr>
          <a:lstStyle/>
          <a:p>
            <a:r>
              <a:rPr lang="en-US" sz="2200" dirty="0"/>
              <a:t>Let’s create a custom VPC now</a:t>
            </a:r>
          </a:p>
        </p:txBody>
      </p:sp>
      <p:sp>
        <p:nvSpPr>
          <p:cNvPr id="5" name="Rectangle 4">
            <a:extLst>
              <a:ext uri="{FF2B5EF4-FFF2-40B4-BE49-F238E27FC236}">
                <a16:creationId xmlns:a16="http://schemas.microsoft.com/office/drawing/2014/main" id="{E79883A0-B812-4187-A44D-9C0B61699D6E}"/>
              </a:ext>
            </a:extLst>
          </p:cNvPr>
          <p:cNvSpPr/>
          <p:nvPr/>
        </p:nvSpPr>
        <p:spPr>
          <a:xfrm>
            <a:off x="595260" y="2515112"/>
            <a:ext cx="4736233" cy="369332"/>
          </a:xfrm>
          <a:prstGeom prst="rect">
            <a:avLst/>
          </a:prstGeom>
        </p:spPr>
        <p:txBody>
          <a:bodyPr wrap="none">
            <a:spAutoFit/>
          </a:bodyPr>
          <a:lstStyle/>
          <a:p>
            <a:r>
              <a:rPr lang="en-US" dirty="0"/>
              <a:t>We can check what security groups we have</a:t>
            </a:r>
          </a:p>
        </p:txBody>
      </p:sp>
      <p:pic>
        <p:nvPicPr>
          <p:cNvPr id="9" name="Picture 8">
            <a:extLst>
              <a:ext uri="{FF2B5EF4-FFF2-40B4-BE49-F238E27FC236}">
                <a16:creationId xmlns:a16="http://schemas.microsoft.com/office/drawing/2014/main" id="{A11ECF1D-AF08-4E76-B1C3-AACFEC7800D9}"/>
              </a:ext>
            </a:extLst>
          </p:cNvPr>
          <p:cNvPicPr>
            <a:picLocks noChangeAspect="1"/>
          </p:cNvPicPr>
          <p:nvPr/>
        </p:nvPicPr>
        <p:blipFill>
          <a:blip r:embed="rId2"/>
          <a:stretch>
            <a:fillRect/>
          </a:stretch>
        </p:blipFill>
        <p:spPr>
          <a:xfrm>
            <a:off x="958189" y="3328437"/>
            <a:ext cx="9504248" cy="1399185"/>
          </a:xfrm>
          <a:prstGeom prst="rect">
            <a:avLst/>
          </a:prstGeom>
        </p:spPr>
      </p:pic>
      <p:pic>
        <p:nvPicPr>
          <p:cNvPr id="13" name="Picture 12">
            <a:extLst>
              <a:ext uri="{FF2B5EF4-FFF2-40B4-BE49-F238E27FC236}">
                <a16:creationId xmlns:a16="http://schemas.microsoft.com/office/drawing/2014/main" id="{9EC591AA-DEF7-4CA3-987F-296F34A3622E}"/>
              </a:ext>
            </a:extLst>
          </p:cNvPr>
          <p:cNvPicPr>
            <a:picLocks noChangeAspect="1"/>
          </p:cNvPicPr>
          <p:nvPr/>
        </p:nvPicPr>
        <p:blipFill>
          <a:blip r:embed="rId3"/>
          <a:stretch>
            <a:fillRect/>
          </a:stretch>
        </p:blipFill>
        <p:spPr>
          <a:xfrm>
            <a:off x="958189" y="4816155"/>
            <a:ext cx="9504248" cy="1925862"/>
          </a:xfrm>
          <a:prstGeom prst="rect">
            <a:avLst/>
          </a:prstGeom>
        </p:spPr>
      </p:pic>
    </p:spTree>
    <p:extLst>
      <p:ext uri="{BB962C8B-B14F-4D97-AF65-F5344CB8AC3E}">
        <p14:creationId xmlns:p14="http://schemas.microsoft.com/office/powerpoint/2010/main" val="10010992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DA611-F6A9-4662-A436-11BF85F1FB52}"/>
              </a:ext>
            </a:extLst>
          </p:cNvPr>
          <p:cNvSpPr>
            <a:spLocks noGrp="1"/>
          </p:cNvSpPr>
          <p:nvPr>
            <p:ph type="title"/>
          </p:nvPr>
        </p:nvSpPr>
        <p:spPr/>
        <p:txBody>
          <a:bodyPr/>
          <a:lstStyle/>
          <a:p>
            <a:r>
              <a:rPr lang="en-US" dirty="0"/>
              <a:t>Let’s Create our own custom VPC</a:t>
            </a:r>
          </a:p>
        </p:txBody>
      </p:sp>
      <p:sp>
        <p:nvSpPr>
          <p:cNvPr id="5" name="Rectangle 4">
            <a:extLst>
              <a:ext uri="{FF2B5EF4-FFF2-40B4-BE49-F238E27FC236}">
                <a16:creationId xmlns:a16="http://schemas.microsoft.com/office/drawing/2014/main" id="{E79883A0-B812-4187-A44D-9C0B61699D6E}"/>
              </a:ext>
            </a:extLst>
          </p:cNvPr>
          <p:cNvSpPr/>
          <p:nvPr/>
        </p:nvSpPr>
        <p:spPr>
          <a:xfrm>
            <a:off x="595260" y="2177915"/>
            <a:ext cx="6986208" cy="369332"/>
          </a:xfrm>
          <a:prstGeom prst="rect">
            <a:avLst/>
          </a:prstGeom>
        </p:spPr>
        <p:txBody>
          <a:bodyPr wrap="none">
            <a:spAutoFit/>
          </a:bodyPr>
          <a:lstStyle/>
          <a:p>
            <a:r>
              <a:rPr lang="en-US" dirty="0"/>
              <a:t>Use 10.0.0.0/16 for CIDR as /16 is the maximum that we can get.</a:t>
            </a:r>
          </a:p>
        </p:txBody>
      </p:sp>
      <p:sp>
        <p:nvSpPr>
          <p:cNvPr id="3" name="Rectangle 2">
            <a:extLst>
              <a:ext uri="{FF2B5EF4-FFF2-40B4-BE49-F238E27FC236}">
                <a16:creationId xmlns:a16="http://schemas.microsoft.com/office/drawing/2014/main" id="{AF6935C3-69EF-4B9D-BAC4-23286C1F5CD3}"/>
              </a:ext>
            </a:extLst>
          </p:cNvPr>
          <p:cNvSpPr/>
          <p:nvPr/>
        </p:nvSpPr>
        <p:spPr>
          <a:xfrm>
            <a:off x="595260" y="2532047"/>
            <a:ext cx="8835819" cy="369332"/>
          </a:xfrm>
          <a:prstGeom prst="rect">
            <a:avLst/>
          </a:prstGeom>
        </p:spPr>
        <p:txBody>
          <a:bodyPr wrap="square">
            <a:spAutoFit/>
          </a:bodyPr>
          <a:lstStyle/>
          <a:p>
            <a:r>
              <a:rPr lang="en-US" dirty="0"/>
              <a:t>Once the VPC is created you will find that there is no subnet created</a:t>
            </a:r>
          </a:p>
        </p:txBody>
      </p:sp>
      <p:sp>
        <p:nvSpPr>
          <p:cNvPr id="4" name="Rectangle 3">
            <a:extLst>
              <a:ext uri="{FF2B5EF4-FFF2-40B4-BE49-F238E27FC236}">
                <a16:creationId xmlns:a16="http://schemas.microsoft.com/office/drawing/2014/main" id="{4EC2349D-E10A-4DE4-AB69-AEBE256EF2F4}"/>
              </a:ext>
            </a:extLst>
          </p:cNvPr>
          <p:cNvSpPr/>
          <p:nvPr/>
        </p:nvSpPr>
        <p:spPr>
          <a:xfrm>
            <a:off x="595260" y="2889270"/>
            <a:ext cx="10728414" cy="369332"/>
          </a:xfrm>
          <a:prstGeom prst="rect">
            <a:avLst/>
          </a:prstGeom>
        </p:spPr>
        <p:txBody>
          <a:bodyPr wrap="square">
            <a:spAutoFit/>
          </a:bodyPr>
          <a:lstStyle/>
          <a:p>
            <a:r>
              <a:rPr lang="en-US" dirty="0"/>
              <a:t>You will find that there is one Route table is created and you will find that there is no IGW created</a:t>
            </a:r>
          </a:p>
        </p:txBody>
      </p:sp>
      <p:sp>
        <p:nvSpPr>
          <p:cNvPr id="6" name="Rectangle 5">
            <a:extLst>
              <a:ext uri="{FF2B5EF4-FFF2-40B4-BE49-F238E27FC236}">
                <a16:creationId xmlns:a16="http://schemas.microsoft.com/office/drawing/2014/main" id="{AE0CA3F6-4EFD-4222-A94A-1C9DA2D838B2}"/>
              </a:ext>
            </a:extLst>
          </p:cNvPr>
          <p:cNvSpPr/>
          <p:nvPr/>
        </p:nvSpPr>
        <p:spPr>
          <a:xfrm>
            <a:off x="595260" y="3229928"/>
            <a:ext cx="8612535" cy="369332"/>
          </a:xfrm>
          <a:prstGeom prst="rect">
            <a:avLst/>
          </a:prstGeom>
        </p:spPr>
        <p:txBody>
          <a:bodyPr wrap="square">
            <a:spAutoFit/>
          </a:bodyPr>
          <a:lstStyle/>
          <a:p>
            <a:r>
              <a:rPr lang="en-US" dirty="0"/>
              <a:t>You will find that there would be NACL/SG created for the custom VPC</a:t>
            </a:r>
          </a:p>
        </p:txBody>
      </p:sp>
      <p:pic>
        <p:nvPicPr>
          <p:cNvPr id="10" name="Picture 9">
            <a:extLst>
              <a:ext uri="{FF2B5EF4-FFF2-40B4-BE49-F238E27FC236}">
                <a16:creationId xmlns:a16="http://schemas.microsoft.com/office/drawing/2014/main" id="{797FBC75-BF73-4268-80CF-6B5BF331A8F4}"/>
              </a:ext>
            </a:extLst>
          </p:cNvPr>
          <p:cNvPicPr>
            <a:picLocks noChangeAspect="1"/>
          </p:cNvPicPr>
          <p:nvPr/>
        </p:nvPicPr>
        <p:blipFill>
          <a:blip r:embed="rId2"/>
          <a:stretch>
            <a:fillRect/>
          </a:stretch>
        </p:blipFill>
        <p:spPr>
          <a:xfrm>
            <a:off x="680321" y="3780013"/>
            <a:ext cx="10772775" cy="2620565"/>
          </a:xfrm>
          <a:prstGeom prst="rect">
            <a:avLst/>
          </a:prstGeom>
        </p:spPr>
      </p:pic>
    </p:spTree>
    <p:extLst>
      <p:ext uri="{BB962C8B-B14F-4D97-AF65-F5344CB8AC3E}">
        <p14:creationId xmlns:p14="http://schemas.microsoft.com/office/powerpoint/2010/main" val="2084619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DA611-F6A9-4662-A436-11BF85F1FB52}"/>
              </a:ext>
            </a:extLst>
          </p:cNvPr>
          <p:cNvSpPr>
            <a:spLocks noGrp="1"/>
          </p:cNvSpPr>
          <p:nvPr>
            <p:ph type="title"/>
          </p:nvPr>
        </p:nvSpPr>
        <p:spPr/>
        <p:txBody>
          <a:bodyPr/>
          <a:lstStyle/>
          <a:p>
            <a:r>
              <a:rPr lang="en-US" dirty="0"/>
              <a:t>Let’s Create our own custom VPC</a:t>
            </a:r>
          </a:p>
        </p:txBody>
      </p:sp>
      <p:sp>
        <p:nvSpPr>
          <p:cNvPr id="5" name="Rectangle 4">
            <a:extLst>
              <a:ext uri="{FF2B5EF4-FFF2-40B4-BE49-F238E27FC236}">
                <a16:creationId xmlns:a16="http://schemas.microsoft.com/office/drawing/2014/main" id="{E79883A0-B812-4187-A44D-9C0B61699D6E}"/>
              </a:ext>
            </a:extLst>
          </p:cNvPr>
          <p:cNvSpPr/>
          <p:nvPr/>
        </p:nvSpPr>
        <p:spPr>
          <a:xfrm>
            <a:off x="595260" y="2177915"/>
            <a:ext cx="2564292" cy="369332"/>
          </a:xfrm>
          <a:prstGeom prst="rect">
            <a:avLst/>
          </a:prstGeom>
        </p:spPr>
        <p:txBody>
          <a:bodyPr wrap="none">
            <a:spAutoFit/>
          </a:bodyPr>
          <a:lstStyle/>
          <a:p>
            <a:r>
              <a:rPr lang="en-US" dirty="0"/>
              <a:t>You can create subnets</a:t>
            </a:r>
          </a:p>
        </p:txBody>
      </p:sp>
      <p:pic>
        <p:nvPicPr>
          <p:cNvPr id="8" name="Picture 7">
            <a:extLst>
              <a:ext uri="{FF2B5EF4-FFF2-40B4-BE49-F238E27FC236}">
                <a16:creationId xmlns:a16="http://schemas.microsoft.com/office/drawing/2014/main" id="{DC52C695-E866-46D0-AEDF-1AC17D944763}"/>
              </a:ext>
            </a:extLst>
          </p:cNvPr>
          <p:cNvPicPr>
            <a:picLocks noChangeAspect="1"/>
          </p:cNvPicPr>
          <p:nvPr/>
        </p:nvPicPr>
        <p:blipFill>
          <a:blip r:embed="rId2"/>
          <a:stretch>
            <a:fillRect/>
          </a:stretch>
        </p:blipFill>
        <p:spPr>
          <a:xfrm>
            <a:off x="680321" y="2632001"/>
            <a:ext cx="10196786" cy="3077683"/>
          </a:xfrm>
          <a:prstGeom prst="rect">
            <a:avLst/>
          </a:prstGeom>
        </p:spPr>
      </p:pic>
      <p:sp>
        <p:nvSpPr>
          <p:cNvPr id="9" name="Rectangle 8">
            <a:extLst>
              <a:ext uri="{FF2B5EF4-FFF2-40B4-BE49-F238E27FC236}">
                <a16:creationId xmlns:a16="http://schemas.microsoft.com/office/drawing/2014/main" id="{8B39E737-2787-42D1-BBA8-8D4E5DBDAB7C}"/>
              </a:ext>
            </a:extLst>
          </p:cNvPr>
          <p:cNvSpPr/>
          <p:nvPr/>
        </p:nvSpPr>
        <p:spPr>
          <a:xfrm>
            <a:off x="595260" y="5861188"/>
            <a:ext cx="9537568" cy="646331"/>
          </a:xfrm>
          <a:prstGeom prst="rect">
            <a:avLst/>
          </a:prstGeom>
        </p:spPr>
        <p:txBody>
          <a:bodyPr wrap="square">
            <a:spAutoFit/>
          </a:bodyPr>
          <a:lstStyle/>
          <a:p>
            <a:r>
              <a:rPr lang="en-US" dirty="0"/>
              <a:t>Note :- US-east-1a can be a different AZ for you as it is for me, however the naming convention remains the same</a:t>
            </a:r>
          </a:p>
        </p:txBody>
      </p:sp>
    </p:spTree>
    <p:extLst>
      <p:ext uri="{BB962C8B-B14F-4D97-AF65-F5344CB8AC3E}">
        <p14:creationId xmlns:p14="http://schemas.microsoft.com/office/powerpoint/2010/main" val="36986812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DA611-F6A9-4662-A436-11BF85F1FB52}"/>
              </a:ext>
            </a:extLst>
          </p:cNvPr>
          <p:cNvSpPr>
            <a:spLocks noGrp="1"/>
          </p:cNvSpPr>
          <p:nvPr>
            <p:ph type="title"/>
          </p:nvPr>
        </p:nvSpPr>
        <p:spPr/>
        <p:txBody>
          <a:bodyPr/>
          <a:lstStyle/>
          <a:p>
            <a:r>
              <a:rPr lang="en-US" dirty="0"/>
              <a:t>Let’s Create our own custom VPC</a:t>
            </a:r>
          </a:p>
        </p:txBody>
      </p:sp>
      <p:sp>
        <p:nvSpPr>
          <p:cNvPr id="5" name="Rectangle 4">
            <a:extLst>
              <a:ext uri="{FF2B5EF4-FFF2-40B4-BE49-F238E27FC236}">
                <a16:creationId xmlns:a16="http://schemas.microsoft.com/office/drawing/2014/main" id="{E79883A0-B812-4187-A44D-9C0B61699D6E}"/>
              </a:ext>
            </a:extLst>
          </p:cNvPr>
          <p:cNvSpPr/>
          <p:nvPr/>
        </p:nvSpPr>
        <p:spPr>
          <a:xfrm>
            <a:off x="595260" y="2177915"/>
            <a:ext cx="3593420" cy="369332"/>
          </a:xfrm>
          <a:prstGeom prst="rect">
            <a:avLst/>
          </a:prstGeom>
        </p:spPr>
        <p:txBody>
          <a:bodyPr wrap="none">
            <a:spAutoFit/>
          </a:bodyPr>
          <a:lstStyle/>
          <a:p>
            <a:r>
              <a:rPr lang="en-US" dirty="0"/>
              <a:t>You can define your manual CIDR</a:t>
            </a:r>
          </a:p>
        </p:txBody>
      </p:sp>
      <p:sp>
        <p:nvSpPr>
          <p:cNvPr id="3" name="Rectangle 2">
            <a:extLst>
              <a:ext uri="{FF2B5EF4-FFF2-40B4-BE49-F238E27FC236}">
                <a16:creationId xmlns:a16="http://schemas.microsoft.com/office/drawing/2014/main" id="{D18B06A3-9370-4F0B-BE57-E8ABC84BCD7B}"/>
              </a:ext>
            </a:extLst>
          </p:cNvPr>
          <p:cNvSpPr/>
          <p:nvPr/>
        </p:nvSpPr>
        <p:spPr>
          <a:xfrm>
            <a:off x="616529" y="2521664"/>
            <a:ext cx="4863960" cy="369332"/>
          </a:xfrm>
          <a:prstGeom prst="rect">
            <a:avLst/>
          </a:prstGeom>
        </p:spPr>
        <p:txBody>
          <a:bodyPr wrap="none">
            <a:spAutoFit/>
          </a:bodyPr>
          <a:lstStyle/>
          <a:p>
            <a:r>
              <a:rPr lang="en-US" dirty="0"/>
              <a:t>Let’s take 10.0.1.0/24 for one of the subnets</a:t>
            </a:r>
          </a:p>
        </p:txBody>
      </p:sp>
      <p:sp>
        <p:nvSpPr>
          <p:cNvPr id="4" name="Rectangle 3">
            <a:extLst>
              <a:ext uri="{FF2B5EF4-FFF2-40B4-BE49-F238E27FC236}">
                <a16:creationId xmlns:a16="http://schemas.microsoft.com/office/drawing/2014/main" id="{15796B4B-8E73-4E5B-9B12-149977A4AF28}"/>
              </a:ext>
            </a:extLst>
          </p:cNvPr>
          <p:cNvSpPr/>
          <p:nvPr/>
        </p:nvSpPr>
        <p:spPr>
          <a:xfrm>
            <a:off x="616528" y="2878180"/>
            <a:ext cx="8878345" cy="369332"/>
          </a:xfrm>
          <a:prstGeom prst="rect">
            <a:avLst/>
          </a:prstGeom>
        </p:spPr>
        <p:txBody>
          <a:bodyPr wrap="square">
            <a:spAutoFit/>
          </a:bodyPr>
          <a:lstStyle/>
          <a:p>
            <a:r>
              <a:rPr lang="en-US" dirty="0"/>
              <a:t>This would give you 256 address however you can only use 251 </a:t>
            </a:r>
            <a:r>
              <a:rPr lang="en-US" dirty="0" err="1"/>
              <a:t>addreess</a:t>
            </a:r>
            <a:endParaRPr lang="en-US" dirty="0"/>
          </a:p>
        </p:txBody>
      </p:sp>
      <p:sp>
        <p:nvSpPr>
          <p:cNvPr id="6" name="Rectangle 5">
            <a:extLst>
              <a:ext uri="{FF2B5EF4-FFF2-40B4-BE49-F238E27FC236}">
                <a16:creationId xmlns:a16="http://schemas.microsoft.com/office/drawing/2014/main" id="{BFFE3882-5C0A-4705-B676-D8057504A002}"/>
              </a:ext>
            </a:extLst>
          </p:cNvPr>
          <p:cNvSpPr/>
          <p:nvPr/>
        </p:nvSpPr>
        <p:spPr>
          <a:xfrm>
            <a:off x="616527" y="3221929"/>
            <a:ext cx="4770921" cy="369332"/>
          </a:xfrm>
          <a:prstGeom prst="rect">
            <a:avLst/>
          </a:prstGeom>
        </p:spPr>
        <p:txBody>
          <a:bodyPr wrap="none">
            <a:spAutoFit/>
          </a:bodyPr>
          <a:lstStyle/>
          <a:p>
            <a:r>
              <a:rPr lang="en-US" dirty="0"/>
              <a:t>Create another subnet in a different AZ now</a:t>
            </a:r>
          </a:p>
        </p:txBody>
      </p:sp>
      <p:sp>
        <p:nvSpPr>
          <p:cNvPr id="7" name="Rectangle 6">
            <a:extLst>
              <a:ext uri="{FF2B5EF4-FFF2-40B4-BE49-F238E27FC236}">
                <a16:creationId xmlns:a16="http://schemas.microsoft.com/office/drawing/2014/main" id="{2074C52C-CBC6-4321-9697-8066F480CD8D}"/>
              </a:ext>
            </a:extLst>
          </p:cNvPr>
          <p:cNvSpPr/>
          <p:nvPr/>
        </p:nvSpPr>
        <p:spPr>
          <a:xfrm>
            <a:off x="616526" y="3578709"/>
            <a:ext cx="2784865" cy="369332"/>
          </a:xfrm>
          <a:prstGeom prst="rect">
            <a:avLst/>
          </a:prstGeom>
        </p:spPr>
        <p:txBody>
          <a:bodyPr wrap="none">
            <a:spAutoFit/>
          </a:bodyPr>
          <a:lstStyle/>
          <a:p>
            <a:r>
              <a:rPr lang="en-US" dirty="0"/>
              <a:t>Take CIDR as 10.0.2.0/24</a:t>
            </a:r>
          </a:p>
        </p:txBody>
      </p:sp>
      <p:sp>
        <p:nvSpPr>
          <p:cNvPr id="10" name="Rectangle 9">
            <a:extLst>
              <a:ext uri="{FF2B5EF4-FFF2-40B4-BE49-F238E27FC236}">
                <a16:creationId xmlns:a16="http://schemas.microsoft.com/office/drawing/2014/main" id="{191693CC-7455-4990-B69C-356206976DFC}"/>
              </a:ext>
            </a:extLst>
          </p:cNvPr>
          <p:cNvSpPr/>
          <p:nvPr/>
        </p:nvSpPr>
        <p:spPr>
          <a:xfrm>
            <a:off x="639705" y="3948041"/>
            <a:ext cx="9280471" cy="369332"/>
          </a:xfrm>
          <a:prstGeom prst="rect">
            <a:avLst/>
          </a:prstGeom>
        </p:spPr>
        <p:txBody>
          <a:bodyPr wrap="square">
            <a:spAutoFit/>
          </a:bodyPr>
          <a:lstStyle/>
          <a:p>
            <a:r>
              <a:rPr lang="en-US" dirty="0"/>
              <a:t>The 5 address that is not shown would be reserved VPC IP addresses</a:t>
            </a:r>
          </a:p>
        </p:txBody>
      </p:sp>
      <p:sp>
        <p:nvSpPr>
          <p:cNvPr id="11" name="Rectangle 10">
            <a:extLst>
              <a:ext uri="{FF2B5EF4-FFF2-40B4-BE49-F238E27FC236}">
                <a16:creationId xmlns:a16="http://schemas.microsoft.com/office/drawing/2014/main" id="{3767B4C1-7465-4B0D-A3B1-CD4AB087FD95}"/>
              </a:ext>
            </a:extLst>
          </p:cNvPr>
          <p:cNvSpPr/>
          <p:nvPr/>
        </p:nvSpPr>
        <p:spPr>
          <a:xfrm>
            <a:off x="639705" y="4317373"/>
            <a:ext cx="5286062" cy="369332"/>
          </a:xfrm>
          <a:prstGeom prst="rect">
            <a:avLst/>
          </a:prstGeom>
        </p:spPr>
        <p:txBody>
          <a:bodyPr wrap="none">
            <a:spAutoFit/>
          </a:bodyPr>
          <a:lstStyle/>
          <a:p>
            <a:r>
              <a:rPr lang="en-US" dirty="0"/>
              <a:t>First 4 address and the last IP address is reserved</a:t>
            </a:r>
          </a:p>
        </p:txBody>
      </p:sp>
      <p:sp>
        <p:nvSpPr>
          <p:cNvPr id="12" name="Rectangle 11">
            <a:extLst>
              <a:ext uri="{FF2B5EF4-FFF2-40B4-BE49-F238E27FC236}">
                <a16:creationId xmlns:a16="http://schemas.microsoft.com/office/drawing/2014/main" id="{A1AAD6C9-64E1-4F14-9004-90798B0F1C27}"/>
              </a:ext>
            </a:extLst>
          </p:cNvPr>
          <p:cNvSpPr/>
          <p:nvPr/>
        </p:nvSpPr>
        <p:spPr>
          <a:xfrm>
            <a:off x="1299450" y="4701551"/>
            <a:ext cx="6096000" cy="1477328"/>
          </a:xfrm>
          <a:prstGeom prst="rect">
            <a:avLst/>
          </a:prstGeom>
        </p:spPr>
        <p:txBody>
          <a:bodyPr>
            <a:spAutoFit/>
          </a:bodyPr>
          <a:lstStyle/>
          <a:p>
            <a:r>
              <a:rPr lang="en-US" dirty="0"/>
              <a:t>First one :- Network address</a:t>
            </a:r>
          </a:p>
          <a:p>
            <a:r>
              <a:rPr lang="en-US" dirty="0"/>
              <a:t>Second one :- VPC router</a:t>
            </a:r>
          </a:p>
          <a:p>
            <a:r>
              <a:rPr lang="en-US" dirty="0"/>
              <a:t>Third one :- DNS</a:t>
            </a:r>
          </a:p>
          <a:p>
            <a:r>
              <a:rPr lang="en-US" dirty="0"/>
              <a:t>Fourth one :- Reserved for future use</a:t>
            </a:r>
          </a:p>
          <a:p>
            <a:r>
              <a:rPr lang="en-US" dirty="0"/>
              <a:t>Last one :- Broadcast address</a:t>
            </a:r>
          </a:p>
        </p:txBody>
      </p:sp>
      <p:sp>
        <p:nvSpPr>
          <p:cNvPr id="13" name="Rectangle 12">
            <a:extLst>
              <a:ext uri="{FF2B5EF4-FFF2-40B4-BE49-F238E27FC236}">
                <a16:creationId xmlns:a16="http://schemas.microsoft.com/office/drawing/2014/main" id="{59CF3AB2-FB1F-4C8B-8FF4-1E3761AED58D}"/>
              </a:ext>
            </a:extLst>
          </p:cNvPr>
          <p:cNvSpPr/>
          <p:nvPr/>
        </p:nvSpPr>
        <p:spPr>
          <a:xfrm>
            <a:off x="537987" y="6246582"/>
            <a:ext cx="9698922" cy="369332"/>
          </a:xfrm>
          <a:prstGeom prst="rect">
            <a:avLst/>
          </a:prstGeom>
        </p:spPr>
        <p:txBody>
          <a:bodyPr wrap="square">
            <a:spAutoFit/>
          </a:bodyPr>
          <a:lstStyle/>
          <a:p>
            <a:r>
              <a:rPr lang="en-US" dirty="0"/>
              <a:t>Note :- Since Broadcast is not supported in VPC that is why it is reserved</a:t>
            </a:r>
          </a:p>
        </p:txBody>
      </p:sp>
    </p:spTree>
    <p:extLst>
      <p:ext uri="{BB962C8B-B14F-4D97-AF65-F5344CB8AC3E}">
        <p14:creationId xmlns:p14="http://schemas.microsoft.com/office/powerpoint/2010/main" val="17175320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p:txBody>
          <a:bodyPr/>
          <a:lstStyle/>
          <a:p>
            <a:r>
              <a:rPr lang="en-US" dirty="0"/>
              <a:t>Let’s Create our own custom VPC</a:t>
            </a:r>
          </a:p>
        </p:txBody>
      </p:sp>
      <p:pic>
        <p:nvPicPr>
          <p:cNvPr id="5" name="Picture 4">
            <a:extLst>
              <a:ext uri="{FF2B5EF4-FFF2-40B4-BE49-F238E27FC236}">
                <a16:creationId xmlns:a16="http://schemas.microsoft.com/office/drawing/2014/main" id="{975B2DB3-7FC3-47C1-8EA0-CF6742FD8373}"/>
              </a:ext>
            </a:extLst>
          </p:cNvPr>
          <p:cNvPicPr>
            <a:picLocks noChangeAspect="1"/>
          </p:cNvPicPr>
          <p:nvPr/>
        </p:nvPicPr>
        <p:blipFill>
          <a:blip r:embed="rId2"/>
          <a:stretch>
            <a:fillRect/>
          </a:stretch>
        </p:blipFill>
        <p:spPr>
          <a:xfrm>
            <a:off x="680321" y="2658139"/>
            <a:ext cx="10944225" cy="3735129"/>
          </a:xfrm>
          <a:prstGeom prst="rect">
            <a:avLst/>
          </a:prstGeom>
        </p:spPr>
      </p:pic>
      <p:sp>
        <p:nvSpPr>
          <p:cNvPr id="6" name="Rectangle 5">
            <a:extLst>
              <a:ext uri="{FF2B5EF4-FFF2-40B4-BE49-F238E27FC236}">
                <a16:creationId xmlns:a16="http://schemas.microsoft.com/office/drawing/2014/main" id="{13C2C92D-5DA7-47D6-B83E-539111E7D6CE}"/>
              </a:ext>
            </a:extLst>
          </p:cNvPr>
          <p:cNvSpPr/>
          <p:nvPr/>
        </p:nvSpPr>
        <p:spPr>
          <a:xfrm>
            <a:off x="680321" y="2138548"/>
            <a:ext cx="4751622" cy="430887"/>
          </a:xfrm>
          <a:prstGeom prst="rect">
            <a:avLst/>
          </a:prstGeom>
        </p:spPr>
        <p:txBody>
          <a:bodyPr wrap="none">
            <a:spAutoFit/>
          </a:bodyPr>
          <a:lstStyle/>
          <a:p>
            <a:r>
              <a:rPr lang="en-US" sz="2200" dirty="0"/>
              <a:t>What essentially we have right now </a:t>
            </a:r>
          </a:p>
        </p:txBody>
      </p:sp>
    </p:spTree>
    <p:extLst>
      <p:ext uri="{BB962C8B-B14F-4D97-AF65-F5344CB8AC3E}">
        <p14:creationId xmlns:p14="http://schemas.microsoft.com/office/powerpoint/2010/main" val="2721256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5DD1-20CE-4A17-BA18-E24ECB8545C3}"/>
              </a:ext>
            </a:extLst>
          </p:cNvPr>
          <p:cNvSpPr>
            <a:spLocks noGrp="1"/>
          </p:cNvSpPr>
          <p:nvPr>
            <p:ph type="title"/>
          </p:nvPr>
        </p:nvSpPr>
        <p:spPr/>
        <p:txBody>
          <a:bodyPr/>
          <a:lstStyle/>
          <a:p>
            <a:r>
              <a:rPr lang="en-US" dirty="0"/>
              <a:t>Route 53</a:t>
            </a:r>
          </a:p>
        </p:txBody>
      </p:sp>
      <p:sp>
        <p:nvSpPr>
          <p:cNvPr id="7" name="Rectangle 6">
            <a:extLst>
              <a:ext uri="{FF2B5EF4-FFF2-40B4-BE49-F238E27FC236}">
                <a16:creationId xmlns:a16="http://schemas.microsoft.com/office/drawing/2014/main" id="{040AD9D6-71DD-423E-B0DA-2D7C46110953}"/>
              </a:ext>
            </a:extLst>
          </p:cNvPr>
          <p:cNvSpPr/>
          <p:nvPr/>
        </p:nvSpPr>
        <p:spPr>
          <a:xfrm>
            <a:off x="680321" y="2366266"/>
            <a:ext cx="10295861" cy="369332"/>
          </a:xfrm>
          <a:prstGeom prst="rect">
            <a:avLst/>
          </a:prstGeom>
        </p:spPr>
        <p:txBody>
          <a:bodyPr wrap="square">
            <a:spAutoFit/>
          </a:bodyPr>
          <a:lstStyle/>
          <a:p>
            <a:r>
              <a:rPr lang="en-US" dirty="0"/>
              <a:t>Dual stack is nothing it means that the service supports both IPv4 and IPv6</a:t>
            </a:r>
          </a:p>
        </p:txBody>
      </p:sp>
      <p:sp>
        <p:nvSpPr>
          <p:cNvPr id="4" name="Rectangle 3">
            <a:extLst>
              <a:ext uri="{FF2B5EF4-FFF2-40B4-BE49-F238E27FC236}">
                <a16:creationId xmlns:a16="http://schemas.microsoft.com/office/drawing/2014/main" id="{21D8EFC1-4BE0-43B4-B25D-D7B451E107F2}"/>
              </a:ext>
            </a:extLst>
          </p:cNvPr>
          <p:cNvSpPr/>
          <p:nvPr/>
        </p:nvSpPr>
        <p:spPr>
          <a:xfrm>
            <a:off x="664774" y="2058961"/>
            <a:ext cx="8170882" cy="369332"/>
          </a:xfrm>
          <a:prstGeom prst="rect">
            <a:avLst/>
          </a:prstGeom>
        </p:spPr>
        <p:txBody>
          <a:bodyPr wrap="square">
            <a:spAutoFit/>
          </a:bodyPr>
          <a:lstStyle/>
          <a:p>
            <a:r>
              <a:rPr lang="en-US" dirty="0"/>
              <a:t>We would often see Dual stack when we would deal with service</a:t>
            </a:r>
          </a:p>
        </p:txBody>
      </p:sp>
      <p:sp>
        <p:nvSpPr>
          <p:cNvPr id="5" name="Rectangle 4">
            <a:extLst>
              <a:ext uri="{FF2B5EF4-FFF2-40B4-BE49-F238E27FC236}">
                <a16:creationId xmlns:a16="http://schemas.microsoft.com/office/drawing/2014/main" id="{A9CCCA63-C31C-495B-A2A3-38379C1858D2}"/>
              </a:ext>
            </a:extLst>
          </p:cNvPr>
          <p:cNvSpPr/>
          <p:nvPr/>
        </p:nvSpPr>
        <p:spPr>
          <a:xfrm>
            <a:off x="680321" y="2735598"/>
            <a:ext cx="3100657" cy="430887"/>
          </a:xfrm>
          <a:prstGeom prst="rect">
            <a:avLst/>
          </a:prstGeom>
        </p:spPr>
        <p:txBody>
          <a:bodyPr wrap="none">
            <a:spAutoFit/>
          </a:bodyPr>
          <a:lstStyle/>
          <a:p>
            <a:r>
              <a:rPr lang="en-US" sz="2200" dirty="0"/>
              <a:t>Top level domain name</a:t>
            </a:r>
          </a:p>
        </p:txBody>
      </p:sp>
      <p:sp>
        <p:nvSpPr>
          <p:cNvPr id="6" name="Rectangle 5">
            <a:extLst>
              <a:ext uri="{FF2B5EF4-FFF2-40B4-BE49-F238E27FC236}">
                <a16:creationId xmlns:a16="http://schemas.microsoft.com/office/drawing/2014/main" id="{CF707C22-7916-4F38-B0E3-4C8C2B0969C3}"/>
              </a:ext>
            </a:extLst>
          </p:cNvPr>
          <p:cNvSpPr/>
          <p:nvPr/>
        </p:nvSpPr>
        <p:spPr>
          <a:xfrm>
            <a:off x="942749" y="3137661"/>
            <a:ext cx="4288353" cy="369332"/>
          </a:xfrm>
          <a:prstGeom prst="rect">
            <a:avLst/>
          </a:prstGeom>
        </p:spPr>
        <p:txBody>
          <a:bodyPr wrap="none">
            <a:spAutoFit/>
          </a:bodyPr>
          <a:lstStyle/>
          <a:p>
            <a:r>
              <a:rPr lang="en-US" dirty="0"/>
              <a:t>So if </a:t>
            </a:r>
            <a:r>
              <a:rPr lang="en-US" dirty="0" err="1"/>
              <a:t>i</a:t>
            </a:r>
            <a:r>
              <a:rPr lang="en-US" dirty="0"/>
              <a:t> talk about this with an example.</a:t>
            </a:r>
          </a:p>
        </p:txBody>
      </p:sp>
      <p:sp>
        <p:nvSpPr>
          <p:cNvPr id="17" name="Rectangle 16">
            <a:extLst>
              <a:ext uri="{FF2B5EF4-FFF2-40B4-BE49-F238E27FC236}">
                <a16:creationId xmlns:a16="http://schemas.microsoft.com/office/drawing/2014/main" id="{056073BF-8278-4180-8688-81875AF4F7A1}"/>
              </a:ext>
            </a:extLst>
          </p:cNvPr>
          <p:cNvSpPr/>
          <p:nvPr/>
        </p:nvSpPr>
        <p:spPr>
          <a:xfrm>
            <a:off x="1342858" y="3458002"/>
            <a:ext cx="3910045" cy="369332"/>
          </a:xfrm>
          <a:prstGeom prst="rect">
            <a:avLst/>
          </a:prstGeom>
        </p:spPr>
        <p:txBody>
          <a:bodyPr wrap="none">
            <a:spAutoFit/>
          </a:bodyPr>
          <a:lstStyle/>
          <a:p>
            <a:r>
              <a:rPr lang="en-US" dirty="0"/>
              <a:t>If you go to google.com, adobe.com</a:t>
            </a:r>
          </a:p>
        </p:txBody>
      </p:sp>
      <p:sp>
        <p:nvSpPr>
          <p:cNvPr id="18" name="Rectangle 17">
            <a:extLst>
              <a:ext uri="{FF2B5EF4-FFF2-40B4-BE49-F238E27FC236}">
                <a16:creationId xmlns:a16="http://schemas.microsoft.com/office/drawing/2014/main" id="{85368EEC-8330-4AFD-9B84-DEF8B8D71925}"/>
              </a:ext>
            </a:extLst>
          </p:cNvPr>
          <p:cNvSpPr/>
          <p:nvPr/>
        </p:nvSpPr>
        <p:spPr>
          <a:xfrm>
            <a:off x="1366199" y="3797721"/>
            <a:ext cx="9925577" cy="646331"/>
          </a:xfrm>
          <a:prstGeom prst="rect">
            <a:avLst/>
          </a:prstGeom>
        </p:spPr>
        <p:txBody>
          <a:bodyPr wrap="square">
            <a:spAutoFit/>
          </a:bodyPr>
          <a:lstStyle/>
          <a:p>
            <a:r>
              <a:rPr lang="en-US" dirty="0"/>
              <a:t>Whatever you see while looking at the name from reverse order after that is called as top level domain</a:t>
            </a:r>
          </a:p>
        </p:txBody>
      </p:sp>
      <p:sp>
        <p:nvSpPr>
          <p:cNvPr id="19" name="Rectangle 18">
            <a:extLst>
              <a:ext uri="{FF2B5EF4-FFF2-40B4-BE49-F238E27FC236}">
                <a16:creationId xmlns:a16="http://schemas.microsoft.com/office/drawing/2014/main" id="{11F08EC3-C43E-4518-A50E-8823E135512F}"/>
              </a:ext>
            </a:extLst>
          </p:cNvPr>
          <p:cNvSpPr/>
          <p:nvPr/>
        </p:nvSpPr>
        <p:spPr>
          <a:xfrm>
            <a:off x="1366199" y="4371038"/>
            <a:ext cx="9609983" cy="369332"/>
          </a:xfrm>
          <a:prstGeom prst="rect">
            <a:avLst/>
          </a:prstGeom>
        </p:spPr>
        <p:txBody>
          <a:bodyPr wrap="square">
            <a:spAutoFit/>
          </a:bodyPr>
          <a:lstStyle/>
          <a:p>
            <a:r>
              <a:rPr lang="en-US" dirty="0"/>
              <a:t>And, the google or adobe is referred to as first level domain name</a:t>
            </a:r>
          </a:p>
        </p:txBody>
      </p:sp>
      <p:sp>
        <p:nvSpPr>
          <p:cNvPr id="20" name="Rectangle 19">
            <a:extLst>
              <a:ext uri="{FF2B5EF4-FFF2-40B4-BE49-F238E27FC236}">
                <a16:creationId xmlns:a16="http://schemas.microsoft.com/office/drawing/2014/main" id="{A2774489-33AE-4346-AFF2-2BE6162431A5}"/>
              </a:ext>
            </a:extLst>
          </p:cNvPr>
          <p:cNvSpPr/>
          <p:nvPr/>
        </p:nvSpPr>
        <p:spPr>
          <a:xfrm>
            <a:off x="664774" y="4783771"/>
            <a:ext cx="10097775" cy="646331"/>
          </a:xfrm>
          <a:prstGeom prst="rect">
            <a:avLst/>
          </a:prstGeom>
        </p:spPr>
        <p:txBody>
          <a:bodyPr wrap="square">
            <a:spAutoFit/>
          </a:bodyPr>
          <a:lstStyle/>
          <a:p>
            <a:r>
              <a:rPr lang="en-US" dirty="0"/>
              <a:t>Top level domain names are maintained by IANA, it maintains a big database of all available top level domain names</a:t>
            </a:r>
          </a:p>
        </p:txBody>
      </p:sp>
      <p:sp>
        <p:nvSpPr>
          <p:cNvPr id="21" name="Rectangle 20">
            <a:extLst>
              <a:ext uri="{FF2B5EF4-FFF2-40B4-BE49-F238E27FC236}">
                <a16:creationId xmlns:a16="http://schemas.microsoft.com/office/drawing/2014/main" id="{6F405026-379E-46F9-9197-BB7497E78652}"/>
              </a:ext>
            </a:extLst>
          </p:cNvPr>
          <p:cNvSpPr/>
          <p:nvPr/>
        </p:nvSpPr>
        <p:spPr>
          <a:xfrm>
            <a:off x="680320" y="5370817"/>
            <a:ext cx="10295861" cy="646331"/>
          </a:xfrm>
          <a:prstGeom prst="rect">
            <a:avLst/>
          </a:prstGeom>
        </p:spPr>
        <p:txBody>
          <a:bodyPr wrap="square">
            <a:spAutoFit/>
          </a:bodyPr>
          <a:lstStyle/>
          <a:p>
            <a:r>
              <a:rPr lang="en-US" dirty="0"/>
              <a:t>In order to remove the </a:t>
            </a:r>
            <a:r>
              <a:rPr lang="en-US" dirty="0" err="1"/>
              <a:t>duplicacy</a:t>
            </a:r>
            <a:r>
              <a:rPr lang="en-US" dirty="0"/>
              <a:t> from first level domain names there needs to be someone to manage it</a:t>
            </a:r>
          </a:p>
        </p:txBody>
      </p:sp>
      <p:sp>
        <p:nvSpPr>
          <p:cNvPr id="22" name="Rectangle 21">
            <a:extLst>
              <a:ext uri="{FF2B5EF4-FFF2-40B4-BE49-F238E27FC236}">
                <a16:creationId xmlns:a16="http://schemas.microsoft.com/office/drawing/2014/main" id="{19CFEADA-CB05-4B2D-8DE1-09F1A77B6E85}"/>
              </a:ext>
            </a:extLst>
          </p:cNvPr>
          <p:cNvSpPr/>
          <p:nvPr/>
        </p:nvSpPr>
        <p:spPr>
          <a:xfrm>
            <a:off x="680320" y="5943776"/>
            <a:ext cx="3886000" cy="430887"/>
          </a:xfrm>
          <a:prstGeom prst="rect">
            <a:avLst/>
          </a:prstGeom>
        </p:spPr>
        <p:txBody>
          <a:bodyPr wrap="none">
            <a:spAutoFit/>
          </a:bodyPr>
          <a:lstStyle/>
          <a:p>
            <a:r>
              <a:rPr lang="en-US" dirty="0"/>
              <a:t>This is done by </a:t>
            </a:r>
            <a:r>
              <a:rPr lang="en-US" sz="2200" dirty="0"/>
              <a:t>Domain registrar</a:t>
            </a:r>
          </a:p>
        </p:txBody>
      </p:sp>
    </p:spTree>
    <p:extLst>
      <p:ext uri="{BB962C8B-B14F-4D97-AF65-F5344CB8AC3E}">
        <p14:creationId xmlns:p14="http://schemas.microsoft.com/office/powerpoint/2010/main" val="38970566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p:txBody>
          <a:bodyPr/>
          <a:lstStyle/>
          <a:p>
            <a:r>
              <a:rPr lang="en-US" dirty="0"/>
              <a:t>Let’s Create our own custom VPC</a:t>
            </a:r>
          </a:p>
        </p:txBody>
      </p:sp>
      <p:sp>
        <p:nvSpPr>
          <p:cNvPr id="6" name="Rectangle 5">
            <a:extLst>
              <a:ext uri="{FF2B5EF4-FFF2-40B4-BE49-F238E27FC236}">
                <a16:creationId xmlns:a16="http://schemas.microsoft.com/office/drawing/2014/main" id="{13C2C92D-5DA7-47D6-B83E-539111E7D6CE}"/>
              </a:ext>
            </a:extLst>
          </p:cNvPr>
          <p:cNvSpPr/>
          <p:nvPr/>
        </p:nvSpPr>
        <p:spPr>
          <a:xfrm>
            <a:off x="680321" y="2138548"/>
            <a:ext cx="3895618" cy="430887"/>
          </a:xfrm>
          <a:prstGeom prst="rect">
            <a:avLst/>
          </a:prstGeom>
        </p:spPr>
        <p:txBody>
          <a:bodyPr wrap="none">
            <a:spAutoFit/>
          </a:bodyPr>
          <a:lstStyle/>
          <a:p>
            <a:r>
              <a:rPr lang="en-US" sz="2200" dirty="0"/>
              <a:t>Now we would create an IGW</a:t>
            </a:r>
          </a:p>
        </p:txBody>
      </p:sp>
      <p:pic>
        <p:nvPicPr>
          <p:cNvPr id="4" name="Picture 3">
            <a:extLst>
              <a:ext uri="{FF2B5EF4-FFF2-40B4-BE49-F238E27FC236}">
                <a16:creationId xmlns:a16="http://schemas.microsoft.com/office/drawing/2014/main" id="{3B92B610-5483-4999-BA33-7A3272B85058}"/>
              </a:ext>
            </a:extLst>
          </p:cNvPr>
          <p:cNvPicPr>
            <a:picLocks noChangeAspect="1"/>
          </p:cNvPicPr>
          <p:nvPr/>
        </p:nvPicPr>
        <p:blipFill>
          <a:blip r:embed="rId2"/>
          <a:stretch>
            <a:fillRect/>
          </a:stretch>
        </p:blipFill>
        <p:spPr>
          <a:xfrm>
            <a:off x="963797" y="2569435"/>
            <a:ext cx="9222193" cy="1726118"/>
          </a:xfrm>
          <a:prstGeom prst="rect">
            <a:avLst/>
          </a:prstGeom>
        </p:spPr>
      </p:pic>
      <p:sp>
        <p:nvSpPr>
          <p:cNvPr id="7" name="Rectangle 6">
            <a:extLst>
              <a:ext uri="{FF2B5EF4-FFF2-40B4-BE49-F238E27FC236}">
                <a16:creationId xmlns:a16="http://schemas.microsoft.com/office/drawing/2014/main" id="{FBC3F005-6927-40EF-B2A9-0D7D25F73348}"/>
              </a:ext>
            </a:extLst>
          </p:cNvPr>
          <p:cNvSpPr/>
          <p:nvPr/>
        </p:nvSpPr>
        <p:spPr>
          <a:xfrm>
            <a:off x="680321" y="4488068"/>
            <a:ext cx="9250488" cy="369332"/>
          </a:xfrm>
          <a:prstGeom prst="rect">
            <a:avLst/>
          </a:prstGeom>
        </p:spPr>
        <p:txBody>
          <a:bodyPr wrap="square">
            <a:spAutoFit/>
          </a:bodyPr>
          <a:lstStyle/>
          <a:p>
            <a:r>
              <a:rPr lang="en-US" dirty="0"/>
              <a:t>Once you create it will be detached, then you need to attach it to the custom VPC.</a:t>
            </a:r>
          </a:p>
        </p:txBody>
      </p:sp>
      <p:sp>
        <p:nvSpPr>
          <p:cNvPr id="8" name="Rectangle 7">
            <a:extLst>
              <a:ext uri="{FF2B5EF4-FFF2-40B4-BE49-F238E27FC236}">
                <a16:creationId xmlns:a16="http://schemas.microsoft.com/office/drawing/2014/main" id="{B7076833-8560-4021-88EE-C6B419E499C6}"/>
              </a:ext>
            </a:extLst>
          </p:cNvPr>
          <p:cNvSpPr/>
          <p:nvPr/>
        </p:nvSpPr>
        <p:spPr>
          <a:xfrm>
            <a:off x="680321" y="4857400"/>
            <a:ext cx="10653986" cy="646331"/>
          </a:xfrm>
          <a:prstGeom prst="rect">
            <a:avLst/>
          </a:prstGeom>
        </p:spPr>
        <p:txBody>
          <a:bodyPr wrap="square">
            <a:spAutoFit/>
          </a:bodyPr>
          <a:lstStyle/>
          <a:p>
            <a:r>
              <a:rPr lang="en-US" dirty="0"/>
              <a:t>Now as we all know that we already have a route table and the default route table would be allowing our subnets to talk to each other</a:t>
            </a:r>
          </a:p>
        </p:txBody>
      </p:sp>
      <p:sp>
        <p:nvSpPr>
          <p:cNvPr id="9" name="Rectangle 8">
            <a:extLst>
              <a:ext uri="{FF2B5EF4-FFF2-40B4-BE49-F238E27FC236}">
                <a16:creationId xmlns:a16="http://schemas.microsoft.com/office/drawing/2014/main" id="{F42DAF14-0BA0-4AA3-8B43-B7C73CA92C37}"/>
              </a:ext>
            </a:extLst>
          </p:cNvPr>
          <p:cNvSpPr/>
          <p:nvPr/>
        </p:nvSpPr>
        <p:spPr>
          <a:xfrm>
            <a:off x="680321" y="5975441"/>
            <a:ext cx="10653986" cy="646331"/>
          </a:xfrm>
          <a:prstGeom prst="rect">
            <a:avLst/>
          </a:prstGeom>
        </p:spPr>
        <p:txBody>
          <a:bodyPr wrap="square">
            <a:spAutoFit/>
          </a:bodyPr>
          <a:lstStyle/>
          <a:p>
            <a:r>
              <a:rPr lang="en-US" dirty="0"/>
              <a:t>Note :- In case you don’t </a:t>
            </a:r>
            <a:r>
              <a:rPr lang="en-US" dirty="0" err="1"/>
              <a:t>explicitally</a:t>
            </a:r>
            <a:r>
              <a:rPr lang="en-US" dirty="0"/>
              <a:t> assign any route table to any of the custom subnet these would be associated with the default route table</a:t>
            </a:r>
          </a:p>
        </p:txBody>
      </p:sp>
    </p:spTree>
    <p:extLst>
      <p:ext uri="{BB962C8B-B14F-4D97-AF65-F5344CB8AC3E}">
        <p14:creationId xmlns:p14="http://schemas.microsoft.com/office/powerpoint/2010/main" val="8093095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p:txBody>
          <a:bodyPr/>
          <a:lstStyle/>
          <a:p>
            <a:r>
              <a:rPr lang="en-US" dirty="0"/>
              <a:t>Let’s Create our own custom VPC</a:t>
            </a:r>
          </a:p>
        </p:txBody>
      </p:sp>
      <p:pic>
        <p:nvPicPr>
          <p:cNvPr id="5" name="Picture 4">
            <a:extLst>
              <a:ext uri="{FF2B5EF4-FFF2-40B4-BE49-F238E27FC236}">
                <a16:creationId xmlns:a16="http://schemas.microsoft.com/office/drawing/2014/main" id="{96C21525-36BC-4CB2-8700-AF771F708C43}"/>
              </a:ext>
            </a:extLst>
          </p:cNvPr>
          <p:cNvPicPr>
            <a:picLocks noChangeAspect="1"/>
          </p:cNvPicPr>
          <p:nvPr/>
        </p:nvPicPr>
        <p:blipFill>
          <a:blip r:embed="rId2"/>
          <a:stretch>
            <a:fillRect/>
          </a:stretch>
        </p:blipFill>
        <p:spPr>
          <a:xfrm>
            <a:off x="588224" y="2158408"/>
            <a:ext cx="4770585" cy="4433778"/>
          </a:xfrm>
          <a:prstGeom prst="rect">
            <a:avLst/>
          </a:prstGeom>
        </p:spPr>
      </p:pic>
      <p:pic>
        <p:nvPicPr>
          <p:cNvPr id="11" name="Picture 10">
            <a:extLst>
              <a:ext uri="{FF2B5EF4-FFF2-40B4-BE49-F238E27FC236}">
                <a16:creationId xmlns:a16="http://schemas.microsoft.com/office/drawing/2014/main" id="{3C165CC5-AE21-4119-BDCC-66DD2715BC6F}"/>
              </a:ext>
            </a:extLst>
          </p:cNvPr>
          <p:cNvPicPr>
            <a:picLocks noChangeAspect="1"/>
          </p:cNvPicPr>
          <p:nvPr/>
        </p:nvPicPr>
        <p:blipFill>
          <a:blip r:embed="rId3"/>
          <a:stretch>
            <a:fillRect/>
          </a:stretch>
        </p:blipFill>
        <p:spPr>
          <a:xfrm>
            <a:off x="5833840" y="2945219"/>
            <a:ext cx="6032095" cy="3511955"/>
          </a:xfrm>
          <a:prstGeom prst="rect">
            <a:avLst/>
          </a:prstGeom>
        </p:spPr>
      </p:pic>
      <p:sp>
        <p:nvSpPr>
          <p:cNvPr id="12" name="Rectangle 11">
            <a:extLst>
              <a:ext uri="{FF2B5EF4-FFF2-40B4-BE49-F238E27FC236}">
                <a16:creationId xmlns:a16="http://schemas.microsoft.com/office/drawing/2014/main" id="{3C4D38B5-2252-484D-8055-B452C143A47C}"/>
              </a:ext>
            </a:extLst>
          </p:cNvPr>
          <p:cNvSpPr/>
          <p:nvPr/>
        </p:nvSpPr>
        <p:spPr>
          <a:xfrm>
            <a:off x="5695507" y="2158408"/>
            <a:ext cx="6096000" cy="646331"/>
          </a:xfrm>
          <a:prstGeom prst="rect">
            <a:avLst/>
          </a:prstGeom>
        </p:spPr>
        <p:txBody>
          <a:bodyPr>
            <a:spAutoFit/>
          </a:bodyPr>
          <a:lstStyle/>
          <a:p>
            <a:r>
              <a:rPr lang="en-US" dirty="0"/>
              <a:t>These two diagrams show us the Subnet association with the route table that gets created and the routes</a:t>
            </a:r>
          </a:p>
        </p:txBody>
      </p:sp>
    </p:spTree>
    <p:extLst>
      <p:ext uri="{BB962C8B-B14F-4D97-AF65-F5344CB8AC3E}">
        <p14:creationId xmlns:p14="http://schemas.microsoft.com/office/powerpoint/2010/main" val="38041684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p:txBody>
          <a:bodyPr/>
          <a:lstStyle/>
          <a:p>
            <a:r>
              <a:rPr lang="en-US" dirty="0"/>
              <a:t>Let’s Create our own custom VPC</a:t>
            </a:r>
          </a:p>
        </p:txBody>
      </p:sp>
      <p:sp>
        <p:nvSpPr>
          <p:cNvPr id="12" name="Rectangle 11">
            <a:extLst>
              <a:ext uri="{FF2B5EF4-FFF2-40B4-BE49-F238E27FC236}">
                <a16:creationId xmlns:a16="http://schemas.microsoft.com/office/drawing/2014/main" id="{3C4D38B5-2252-484D-8055-B452C143A47C}"/>
              </a:ext>
            </a:extLst>
          </p:cNvPr>
          <p:cNvSpPr/>
          <p:nvPr/>
        </p:nvSpPr>
        <p:spPr>
          <a:xfrm>
            <a:off x="680320" y="2105246"/>
            <a:ext cx="10866637" cy="646331"/>
          </a:xfrm>
          <a:prstGeom prst="rect">
            <a:avLst/>
          </a:prstGeom>
        </p:spPr>
        <p:txBody>
          <a:bodyPr wrap="square">
            <a:spAutoFit/>
          </a:bodyPr>
          <a:lstStyle/>
          <a:p>
            <a:r>
              <a:rPr lang="en-US" dirty="0"/>
              <a:t>Every time you create a new subnet it would be associated to your default route table as long as you </a:t>
            </a:r>
            <a:r>
              <a:rPr lang="en-US" dirty="0" err="1"/>
              <a:t>explicitally</a:t>
            </a:r>
            <a:r>
              <a:rPr lang="en-US" dirty="0"/>
              <a:t> associate that to a different route table</a:t>
            </a:r>
          </a:p>
        </p:txBody>
      </p:sp>
      <p:sp>
        <p:nvSpPr>
          <p:cNvPr id="4" name="Rectangle 3">
            <a:extLst>
              <a:ext uri="{FF2B5EF4-FFF2-40B4-BE49-F238E27FC236}">
                <a16:creationId xmlns:a16="http://schemas.microsoft.com/office/drawing/2014/main" id="{234173B7-95E2-499A-A376-722E1C487A88}"/>
              </a:ext>
            </a:extLst>
          </p:cNvPr>
          <p:cNvSpPr/>
          <p:nvPr/>
        </p:nvSpPr>
        <p:spPr>
          <a:xfrm>
            <a:off x="680319" y="2751577"/>
            <a:ext cx="10611457" cy="923330"/>
          </a:xfrm>
          <a:prstGeom prst="rect">
            <a:avLst/>
          </a:prstGeom>
        </p:spPr>
        <p:txBody>
          <a:bodyPr wrap="square">
            <a:spAutoFit/>
          </a:bodyPr>
          <a:lstStyle/>
          <a:p>
            <a:r>
              <a:rPr lang="en-US" dirty="0"/>
              <a:t>Recommended :- That is why we don't want our default route table to have a way out to the internet as in case if the route table would have a route out to the internet then the new subnet create will automatically have a route out to the internet</a:t>
            </a:r>
          </a:p>
        </p:txBody>
      </p:sp>
      <p:sp>
        <p:nvSpPr>
          <p:cNvPr id="5" name="Rectangle 4">
            <a:extLst>
              <a:ext uri="{FF2B5EF4-FFF2-40B4-BE49-F238E27FC236}">
                <a16:creationId xmlns:a16="http://schemas.microsoft.com/office/drawing/2014/main" id="{E07FD5D2-A63E-4741-A370-BB4CB8E34977}"/>
              </a:ext>
            </a:extLst>
          </p:cNvPr>
          <p:cNvSpPr/>
          <p:nvPr/>
        </p:nvSpPr>
        <p:spPr>
          <a:xfrm>
            <a:off x="680318" y="3660316"/>
            <a:ext cx="10781580" cy="369332"/>
          </a:xfrm>
          <a:prstGeom prst="rect">
            <a:avLst/>
          </a:prstGeom>
        </p:spPr>
        <p:txBody>
          <a:bodyPr wrap="square">
            <a:spAutoFit/>
          </a:bodyPr>
          <a:lstStyle/>
          <a:p>
            <a:r>
              <a:rPr lang="en-US" dirty="0"/>
              <a:t>This is why we should create another route table which we will do right now</a:t>
            </a:r>
          </a:p>
        </p:txBody>
      </p:sp>
      <p:pic>
        <p:nvPicPr>
          <p:cNvPr id="7" name="Picture 6">
            <a:extLst>
              <a:ext uri="{FF2B5EF4-FFF2-40B4-BE49-F238E27FC236}">
                <a16:creationId xmlns:a16="http://schemas.microsoft.com/office/drawing/2014/main" id="{804FA294-B056-48C3-9413-D2915F079331}"/>
              </a:ext>
            </a:extLst>
          </p:cNvPr>
          <p:cNvPicPr>
            <a:picLocks noChangeAspect="1"/>
          </p:cNvPicPr>
          <p:nvPr/>
        </p:nvPicPr>
        <p:blipFill>
          <a:blip r:embed="rId2"/>
          <a:stretch>
            <a:fillRect/>
          </a:stretch>
        </p:blipFill>
        <p:spPr>
          <a:xfrm>
            <a:off x="3147458" y="4183357"/>
            <a:ext cx="5429250" cy="2276475"/>
          </a:xfrm>
          <a:prstGeom prst="rect">
            <a:avLst/>
          </a:prstGeom>
        </p:spPr>
      </p:pic>
    </p:spTree>
    <p:extLst>
      <p:ext uri="{BB962C8B-B14F-4D97-AF65-F5344CB8AC3E}">
        <p14:creationId xmlns:p14="http://schemas.microsoft.com/office/powerpoint/2010/main" val="40525189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p:txBody>
          <a:bodyPr/>
          <a:lstStyle/>
          <a:p>
            <a:r>
              <a:rPr lang="en-US" dirty="0"/>
              <a:t>Let’s Create our own custom VPC</a:t>
            </a:r>
          </a:p>
        </p:txBody>
      </p:sp>
      <p:sp>
        <p:nvSpPr>
          <p:cNvPr id="12" name="Rectangle 11">
            <a:extLst>
              <a:ext uri="{FF2B5EF4-FFF2-40B4-BE49-F238E27FC236}">
                <a16:creationId xmlns:a16="http://schemas.microsoft.com/office/drawing/2014/main" id="{3C4D38B5-2252-484D-8055-B452C143A47C}"/>
              </a:ext>
            </a:extLst>
          </p:cNvPr>
          <p:cNvSpPr/>
          <p:nvPr/>
        </p:nvSpPr>
        <p:spPr>
          <a:xfrm>
            <a:off x="680320" y="2105246"/>
            <a:ext cx="10866637" cy="369332"/>
          </a:xfrm>
          <a:prstGeom prst="rect">
            <a:avLst/>
          </a:prstGeom>
        </p:spPr>
        <p:txBody>
          <a:bodyPr wrap="square">
            <a:spAutoFit/>
          </a:bodyPr>
          <a:lstStyle/>
          <a:p>
            <a:r>
              <a:rPr lang="en-US" dirty="0"/>
              <a:t>Create a route table and associate the custom VPC to that</a:t>
            </a:r>
          </a:p>
        </p:txBody>
      </p:sp>
      <p:sp>
        <p:nvSpPr>
          <p:cNvPr id="4" name="Rectangle 3">
            <a:extLst>
              <a:ext uri="{FF2B5EF4-FFF2-40B4-BE49-F238E27FC236}">
                <a16:creationId xmlns:a16="http://schemas.microsoft.com/office/drawing/2014/main" id="{234173B7-95E2-499A-A376-722E1C487A88}"/>
              </a:ext>
            </a:extLst>
          </p:cNvPr>
          <p:cNvSpPr/>
          <p:nvPr/>
        </p:nvSpPr>
        <p:spPr>
          <a:xfrm>
            <a:off x="680318" y="2474578"/>
            <a:ext cx="10611457" cy="369332"/>
          </a:xfrm>
          <a:prstGeom prst="rect">
            <a:avLst/>
          </a:prstGeom>
        </p:spPr>
        <p:txBody>
          <a:bodyPr wrap="square">
            <a:spAutoFit/>
          </a:bodyPr>
          <a:lstStyle/>
          <a:p>
            <a:r>
              <a:rPr lang="en-US" dirty="0"/>
              <a:t>Next thing what we would do is enable internet access</a:t>
            </a:r>
          </a:p>
        </p:txBody>
      </p:sp>
      <p:sp>
        <p:nvSpPr>
          <p:cNvPr id="5" name="Rectangle 4">
            <a:extLst>
              <a:ext uri="{FF2B5EF4-FFF2-40B4-BE49-F238E27FC236}">
                <a16:creationId xmlns:a16="http://schemas.microsoft.com/office/drawing/2014/main" id="{E07FD5D2-A63E-4741-A370-BB4CB8E34977}"/>
              </a:ext>
            </a:extLst>
          </p:cNvPr>
          <p:cNvSpPr/>
          <p:nvPr/>
        </p:nvSpPr>
        <p:spPr>
          <a:xfrm>
            <a:off x="680318" y="3173613"/>
            <a:ext cx="10781580" cy="369332"/>
          </a:xfrm>
          <a:prstGeom prst="rect">
            <a:avLst/>
          </a:prstGeom>
        </p:spPr>
        <p:txBody>
          <a:bodyPr wrap="square">
            <a:spAutoFit/>
          </a:bodyPr>
          <a:lstStyle/>
          <a:p>
            <a:r>
              <a:rPr lang="en-US" dirty="0"/>
              <a:t>0.0.0.0/0 and the target as our internet GW</a:t>
            </a:r>
          </a:p>
        </p:txBody>
      </p:sp>
      <p:sp>
        <p:nvSpPr>
          <p:cNvPr id="3" name="Rectangle 2">
            <a:extLst>
              <a:ext uri="{FF2B5EF4-FFF2-40B4-BE49-F238E27FC236}">
                <a16:creationId xmlns:a16="http://schemas.microsoft.com/office/drawing/2014/main" id="{2E0AB6A4-AE6E-4E8B-B08C-3A9F5FBBE089}"/>
              </a:ext>
            </a:extLst>
          </p:cNvPr>
          <p:cNvSpPr/>
          <p:nvPr/>
        </p:nvSpPr>
        <p:spPr>
          <a:xfrm>
            <a:off x="680318" y="2843910"/>
            <a:ext cx="5182829" cy="369332"/>
          </a:xfrm>
          <a:prstGeom prst="rect">
            <a:avLst/>
          </a:prstGeom>
        </p:spPr>
        <p:txBody>
          <a:bodyPr wrap="none">
            <a:spAutoFit/>
          </a:bodyPr>
          <a:lstStyle/>
          <a:p>
            <a:r>
              <a:rPr lang="en-US" dirty="0"/>
              <a:t>So in the new route table we will create a route</a:t>
            </a:r>
          </a:p>
        </p:txBody>
      </p:sp>
      <p:pic>
        <p:nvPicPr>
          <p:cNvPr id="8" name="Picture 7">
            <a:extLst>
              <a:ext uri="{FF2B5EF4-FFF2-40B4-BE49-F238E27FC236}">
                <a16:creationId xmlns:a16="http://schemas.microsoft.com/office/drawing/2014/main" id="{1548AC18-61E4-4835-A460-2EA046DEF96B}"/>
              </a:ext>
            </a:extLst>
          </p:cNvPr>
          <p:cNvPicPr>
            <a:picLocks noChangeAspect="1"/>
          </p:cNvPicPr>
          <p:nvPr/>
        </p:nvPicPr>
        <p:blipFill>
          <a:blip r:embed="rId2"/>
          <a:stretch>
            <a:fillRect/>
          </a:stretch>
        </p:blipFill>
        <p:spPr>
          <a:xfrm>
            <a:off x="3029060" y="3731695"/>
            <a:ext cx="5495925" cy="2371725"/>
          </a:xfrm>
          <a:prstGeom prst="rect">
            <a:avLst/>
          </a:prstGeom>
        </p:spPr>
      </p:pic>
    </p:spTree>
    <p:extLst>
      <p:ext uri="{BB962C8B-B14F-4D97-AF65-F5344CB8AC3E}">
        <p14:creationId xmlns:p14="http://schemas.microsoft.com/office/powerpoint/2010/main" val="6183978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p:txBody>
          <a:bodyPr/>
          <a:lstStyle/>
          <a:p>
            <a:r>
              <a:rPr lang="en-US" dirty="0"/>
              <a:t>Let’s Create our own custom VPC</a:t>
            </a:r>
          </a:p>
        </p:txBody>
      </p:sp>
      <p:sp>
        <p:nvSpPr>
          <p:cNvPr id="12" name="Rectangle 11">
            <a:extLst>
              <a:ext uri="{FF2B5EF4-FFF2-40B4-BE49-F238E27FC236}">
                <a16:creationId xmlns:a16="http://schemas.microsoft.com/office/drawing/2014/main" id="{3C4D38B5-2252-484D-8055-B452C143A47C}"/>
              </a:ext>
            </a:extLst>
          </p:cNvPr>
          <p:cNvSpPr/>
          <p:nvPr/>
        </p:nvSpPr>
        <p:spPr>
          <a:xfrm>
            <a:off x="680320" y="2105246"/>
            <a:ext cx="10866637" cy="646331"/>
          </a:xfrm>
          <a:prstGeom prst="rect">
            <a:avLst/>
          </a:prstGeom>
        </p:spPr>
        <p:txBody>
          <a:bodyPr wrap="square">
            <a:spAutoFit/>
          </a:bodyPr>
          <a:lstStyle/>
          <a:p>
            <a:r>
              <a:rPr lang="en-US" dirty="0"/>
              <a:t>What does that means is that any subnet associated with this route would have a route out to the internet</a:t>
            </a:r>
          </a:p>
        </p:txBody>
      </p:sp>
      <p:sp>
        <p:nvSpPr>
          <p:cNvPr id="3" name="Rectangle 2">
            <a:extLst>
              <a:ext uri="{FF2B5EF4-FFF2-40B4-BE49-F238E27FC236}">
                <a16:creationId xmlns:a16="http://schemas.microsoft.com/office/drawing/2014/main" id="{2E0AB6A4-AE6E-4E8B-B08C-3A9F5FBBE089}"/>
              </a:ext>
            </a:extLst>
          </p:cNvPr>
          <p:cNvSpPr/>
          <p:nvPr/>
        </p:nvSpPr>
        <p:spPr>
          <a:xfrm>
            <a:off x="680319" y="2661286"/>
            <a:ext cx="10218054" cy="646331"/>
          </a:xfrm>
          <a:prstGeom prst="rect">
            <a:avLst/>
          </a:prstGeom>
        </p:spPr>
        <p:txBody>
          <a:bodyPr wrap="square">
            <a:spAutoFit/>
          </a:bodyPr>
          <a:lstStyle/>
          <a:p>
            <a:r>
              <a:rPr lang="en-US" dirty="0"/>
              <a:t>now, let's associate a subnet to the new route table and leave the other subnet associated with the main (default) route table</a:t>
            </a:r>
          </a:p>
        </p:txBody>
      </p:sp>
      <p:sp>
        <p:nvSpPr>
          <p:cNvPr id="6" name="Rectangle 5">
            <a:extLst>
              <a:ext uri="{FF2B5EF4-FFF2-40B4-BE49-F238E27FC236}">
                <a16:creationId xmlns:a16="http://schemas.microsoft.com/office/drawing/2014/main" id="{09B0D110-E32E-47D8-83B3-CF6F3521A9CD}"/>
              </a:ext>
            </a:extLst>
          </p:cNvPr>
          <p:cNvSpPr/>
          <p:nvPr/>
        </p:nvSpPr>
        <p:spPr>
          <a:xfrm>
            <a:off x="680319" y="3255531"/>
            <a:ext cx="10473235" cy="646331"/>
          </a:xfrm>
          <a:prstGeom prst="rect">
            <a:avLst/>
          </a:prstGeom>
        </p:spPr>
        <p:txBody>
          <a:bodyPr wrap="square">
            <a:spAutoFit/>
          </a:bodyPr>
          <a:lstStyle/>
          <a:p>
            <a:r>
              <a:rPr lang="en-US" dirty="0"/>
              <a:t>so what this would do is that any instances launched in this subnet would have a route out to the internet</a:t>
            </a:r>
          </a:p>
        </p:txBody>
      </p:sp>
      <p:sp>
        <p:nvSpPr>
          <p:cNvPr id="7" name="Rectangle 6">
            <a:extLst>
              <a:ext uri="{FF2B5EF4-FFF2-40B4-BE49-F238E27FC236}">
                <a16:creationId xmlns:a16="http://schemas.microsoft.com/office/drawing/2014/main" id="{970EA269-732F-47B6-84C8-5E6D69601474}"/>
              </a:ext>
            </a:extLst>
          </p:cNvPr>
          <p:cNvSpPr/>
          <p:nvPr/>
        </p:nvSpPr>
        <p:spPr>
          <a:xfrm>
            <a:off x="680319" y="3863657"/>
            <a:ext cx="8825188" cy="369332"/>
          </a:xfrm>
          <a:prstGeom prst="rect">
            <a:avLst/>
          </a:prstGeom>
        </p:spPr>
        <p:txBody>
          <a:bodyPr wrap="square">
            <a:spAutoFit/>
          </a:bodyPr>
          <a:lstStyle/>
          <a:p>
            <a:r>
              <a:rPr lang="en-US" dirty="0"/>
              <a:t>let's make 10.0.1.0 as public and leaved the other one as private</a:t>
            </a:r>
          </a:p>
        </p:txBody>
      </p:sp>
      <p:sp>
        <p:nvSpPr>
          <p:cNvPr id="9" name="Rectangle 8">
            <a:extLst>
              <a:ext uri="{FF2B5EF4-FFF2-40B4-BE49-F238E27FC236}">
                <a16:creationId xmlns:a16="http://schemas.microsoft.com/office/drawing/2014/main" id="{9B77DA55-1E96-4279-A7F3-D6ED4BDA6BB0}"/>
              </a:ext>
            </a:extLst>
          </p:cNvPr>
          <p:cNvSpPr/>
          <p:nvPr/>
        </p:nvSpPr>
        <p:spPr>
          <a:xfrm>
            <a:off x="680319" y="4172941"/>
            <a:ext cx="9994769" cy="646331"/>
          </a:xfrm>
          <a:prstGeom prst="rect">
            <a:avLst/>
          </a:prstGeom>
        </p:spPr>
        <p:txBody>
          <a:bodyPr wrap="square">
            <a:spAutoFit/>
          </a:bodyPr>
          <a:lstStyle/>
          <a:p>
            <a:r>
              <a:rPr lang="en-US" b="1" dirty="0"/>
              <a:t>Note :- By default auto assign public IP address for the custom subnets that you have created will be no</a:t>
            </a:r>
          </a:p>
        </p:txBody>
      </p:sp>
      <p:sp>
        <p:nvSpPr>
          <p:cNvPr id="10" name="Rectangle 9">
            <a:extLst>
              <a:ext uri="{FF2B5EF4-FFF2-40B4-BE49-F238E27FC236}">
                <a16:creationId xmlns:a16="http://schemas.microsoft.com/office/drawing/2014/main" id="{BFAB59D9-1A37-4E79-8673-89E5375F9A4F}"/>
              </a:ext>
            </a:extLst>
          </p:cNvPr>
          <p:cNvSpPr/>
          <p:nvPr/>
        </p:nvSpPr>
        <p:spPr>
          <a:xfrm>
            <a:off x="680318" y="4767185"/>
            <a:ext cx="9728955" cy="369332"/>
          </a:xfrm>
          <a:prstGeom prst="rect">
            <a:avLst/>
          </a:prstGeom>
        </p:spPr>
        <p:txBody>
          <a:bodyPr wrap="square">
            <a:spAutoFit/>
          </a:bodyPr>
          <a:lstStyle/>
          <a:p>
            <a:r>
              <a:rPr lang="en-US" dirty="0"/>
              <a:t>we have to change this for the public subnet as we want a public IP to be assigned</a:t>
            </a:r>
          </a:p>
        </p:txBody>
      </p:sp>
      <p:pic>
        <p:nvPicPr>
          <p:cNvPr id="13" name="Picture 12">
            <a:extLst>
              <a:ext uri="{FF2B5EF4-FFF2-40B4-BE49-F238E27FC236}">
                <a16:creationId xmlns:a16="http://schemas.microsoft.com/office/drawing/2014/main" id="{CC301553-AA5F-4940-82AD-9575A8AE64E9}"/>
              </a:ext>
            </a:extLst>
          </p:cNvPr>
          <p:cNvPicPr>
            <a:picLocks noChangeAspect="1"/>
          </p:cNvPicPr>
          <p:nvPr/>
        </p:nvPicPr>
        <p:blipFill>
          <a:blip r:embed="rId2"/>
          <a:stretch>
            <a:fillRect/>
          </a:stretch>
        </p:blipFill>
        <p:spPr>
          <a:xfrm>
            <a:off x="3246032" y="5214628"/>
            <a:ext cx="3467100" cy="1338739"/>
          </a:xfrm>
          <a:prstGeom prst="rect">
            <a:avLst/>
          </a:prstGeom>
        </p:spPr>
      </p:pic>
    </p:spTree>
    <p:extLst>
      <p:ext uri="{BB962C8B-B14F-4D97-AF65-F5344CB8AC3E}">
        <p14:creationId xmlns:p14="http://schemas.microsoft.com/office/powerpoint/2010/main" val="10231213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p:txBody>
          <a:bodyPr/>
          <a:lstStyle/>
          <a:p>
            <a:r>
              <a:rPr lang="en-US" dirty="0"/>
              <a:t>Let’s Create our own custom VPC</a:t>
            </a:r>
          </a:p>
        </p:txBody>
      </p:sp>
      <p:pic>
        <p:nvPicPr>
          <p:cNvPr id="5" name="Picture 4">
            <a:extLst>
              <a:ext uri="{FF2B5EF4-FFF2-40B4-BE49-F238E27FC236}">
                <a16:creationId xmlns:a16="http://schemas.microsoft.com/office/drawing/2014/main" id="{C338FD33-4258-47FC-A275-39D03A600B9A}"/>
              </a:ext>
            </a:extLst>
          </p:cNvPr>
          <p:cNvPicPr>
            <a:picLocks noChangeAspect="1"/>
          </p:cNvPicPr>
          <p:nvPr/>
        </p:nvPicPr>
        <p:blipFill>
          <a:blip r:embed="rId2"/>
          <a:stretch>
            <a:fillRect/>
          </a:stretch>
        </p:blipFill>
        <p:spPr>
          <a:xfrm>
            <a:off x="960032" y="2140246"/>
            <a:ext cx="9013308" cy="1783168"/>
          </a:xfrm>
          <a:prstGeom prst="rect">
            <a:avLst/>
          </a:prstGeom>
        </p:spPr>
      </p:pic>
      <p:sp>
        <p:nvSpPr>
          <p:cNvPr id="8" name="Rectangle 7">
            <a:extLst>
              <a:ext uri="{FF2B5EF4-FFF2-40B4-BE49-F238E27FC236}">
                <a16:creationId xmlns:a16="http://schemas.microsoft.com/office/drawing/2014/main" id="{DE24E601-7B02-47FE-94FD-885C9D1F4F37}"/>
              </a:ext>
            </a:extLst>
          </p:cNvPr>
          <p:cNvSpPr/>
          <p:nvPr/>
        </p:nvSpPr>
        <p:spPr>
          <a:xfrm>
            <a:off x="680320" y="4073398"/>
            <a:ext cx="9613861" cy="369332"/>
          </a:xfrm>
          <a:prstGeom prst="rect">
            <a:avLst/>
          </a:prstGeom>
        </p:spPr>
        <p:txBody>
          <a:bodyPr wrap="square">
            <a:spAutoFit/>
          </a:bodyPr>
          <a:lstStyle/>
          <a:p>
            <a:r>
              <a:rPr lang="en-US"/>
              <a:t>Let's create two instances one in private subnet and the other as public subnet</a:t>
            </a:r>
            <a:endParaRPr lang="en-US" dirty="0"/>
          </a:p>
        </p:txBody>
      </p:sp>
      <p:sp>
        <p:nvSpPr>
          <p:cNvPr id="11" name="Rectangle 10">
            <a:extLst>
              <a:ext uri="{FF2B5EF4-FFF2-40B4-BE49-F238E27FC236}">
                <a16:creationId xmlns:a16="http://schemas.microsoft.com/office/drawing/2014/main" id="{713CA331-7466-4AA9-8AE9-58254F08028C}"/>
              </a:ext>
            </a:extLst>
          </p:cNvPr>
          <p:cNvSpPr/>
          <p:nvPr/>
        </p:nvSpPr>
        <p:spPr>
          <a:xfrm>
            <a:off x="681170" y="4408048"/>
            <a:ext cx="5446106" cy="369332"/>
          </a:xfrm>
          <a:prstGeom prst="rect">
            <a:avLst/>
          </a:prstGeom>
        </p:spPr>
        <p:txBody>
          <a:bodyPr wrap="none">
            <a:spAutoFit/>
          </a:bodyPr>
          <a:lstStyle/>
          <a:p>
            <a:r>
              <a:rPr lang="en-US" dirty="0"/>
              <a:t>Private subnet instance should be in a different SG</a:t>
            </a:r>
          </a:p>
        </p:txBody>
      </p:sp>
    </p:spTree>
    <p:extLst>
      <p:ext uri="{BB962C8B-B14F-4D97-AF65-F5344CB8AC3E}">
        <p14:creationId xmlns:p14="http://schemas.microsoft.com/office/powerpoint/2010/main" val="17000582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a:t>Let’s Create our own custom VPC</a:t>
            </a:r>
            <a:endParaRPr lang="en-US" dirty="0"/>
          </a:p>
        </p:txBody>
      </p:sp>
      <p:pic>
        <p:nvPicPr>
          <p:cNvPr id="4" name="Picture 3">
            <a:extLst>
              <a:ext uri="{FF2B5EF4-FFF2-40B4-BE49-F238E27FC236}">
                <a16:creationId xmlns:a16="http://schemas.microsoft.com/office/drawing/2014/main" id="{5CD504B1-FEAB-4743-A4BA-B566A8194972}"/>
              </a:ext>
            </a:extLst>
          </p:cNvPr>
          <p:cNvPicPr>
            <a:picLocks noChangeAspect="1"/>
          </p:cNvPicPr>
          <p:nvPr/>
        </p:nvPicPr>
        <p:blipFill>
          <a:blip r:embed="rId2"/>
          <a:stretch>
            <a:fillRect/>
          </a:stretch>
        </p:blipFill>
        <p:spPr>
          <a:xfrm>
            <a:off x="176047" y="2189769"/>
            <a:ext cx="11820525" cy="43426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876164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a:t>Let’s Create our own custom VPC</a:t>
            </a:r>
            <a:endParaRPr lang="en-US" dirty="0"/>
          </a:p>
        </p:txBody>
      </p:sp>
      <p:sp>
        <p:nvSpPr>
          <p:cNvPr id="3" name="Rectangle 2">
            <a:extLst>
              <a:ext uri="{FF2B5EF4-FFF2-40B4-BE49-F238E27FC236}">
                <a16:creationId xmlns:a16="http://schemas.microsoft.com/office/drawing/2014/main" id="{EC9FCB50-97BB-4ED5-90C1-D6D4A5A97C43}"/>
              </a:ext>
            </a:extLst>
          </p:cNvPr>
          <p:cNvSpPr/>
          <p:nvPr/>
        </p:nvSpPr>
        <p:spPr>
          <a:xfrm>
            <a:off x="680321" y="2181078"/>
            <a:ext cx="5721438" cy="369332"/>
          </a:xfrm>
          <a:prstGeom prst="rect">
            <a:avLst/>
          </a:prstGeom>
        </p:spPr>
        <p:txBody>
          <a:bodyPr wrap="none">
            <a:spAutoFit/>
          </a:bodyPr>
          <a:lstStyle/>
          <a:p>
            <a:r>
              <a:rPr lang="en-US" dirty="0"/>
              <a:t>Let's create a SG and allow traffic from public subnet</a:t>
            </a:r>
          </a:p>
        </p:txBody>
      </p:sp>
      <p:pic>
        <p:nvPicPr>
          <p:cNvPr id="6" name="Picture 5">
            <a:extLst>
              <a:ext uri="{FF2B5EF4-FFF2-40B4-BE49-F238E27FC236}">
                <a16:creationId xmlns:a16="http://schemas.microsoft.com/office/drawing/2014/main" id="{44F7EA18-615B-4AFD-9AD4-46282671DA51}"/>
              </a:ext>
            </a:extLst>
          </p:cNvPr>
          <p:cNvPicPr>
            <a:picLocks noChangeAspect="1"/>
          </p:cNvPicPr>
          <p:nvPr/>
        </p:nvPicPr>
        <p:blipFill>
          <a:blip r:embed="rId2"/>
          <a:stretch>
            <a:fillRect/>
          </a:stretch>
        </p:blipFill>
        <p:spPr>
          <a:xfrm>
            <a:off x="1190514" y="2550410"/>
            <a:ext cx="7705725" cy="1851469"/>
          </a:xfrm>
          <a:prstGeom prst="rect">
            <a:avLst/>
          </a:prstGeom>
        </p:spPr>
      </p:pic>
      <p:sp>
        <p:nvSpPr>
          <p:cNvPr id="7" name="Rectangle 6">
            <a:extLst>
              <a:ext uri="{FF2B5EF4-FFF2-40B4-BE49-F238E27FC236}">
                <a16:creationId xmlns:a16="http://schemas.microsoft.com/office/drawing/2014/main" id="{6D551848-28D6-4DD8-9DE2-DB0E430496B3}"/>
              </a:ext>
            </a:extLst>
          </p:cNvPr>
          <p:cNvSpPr/>
          <p:nvPr/>
        </p:nvSpPr>
        <p:spPr>
          <a:xfrm>
            <a:off x="680320" y="4471792"/>
            <a:ext cx="9803381" cy="646331"/>
          </a:xfrm>
          <a:prstGeom prst="rect">
            <a:avLst/>
          </a:prstGeom>
        </p:spPr>
        <p:txBody>
          <a:bodyPr wrap="square">
            <a:spAutoFit/>
          </a:bodyPr>
          <a:lstStyle/>
          <a:p>
            <a:r>
              <a:rPr lang="en-US" b="1" dirty="0"/>
              <a:t>Note :- Please make sure that the new SG that you are creating should be in the custom VPC</a:t>
            </a:r>
          </a:p>
        </p:txBody>
      </p:sp>
      <p:sp>
        <p:nvSpPr>
          <p:cNvPr id="8" name="Rectangle 7">
            <a:extLst>
              <a:ext uri="{FF2B5EF4-FFF2-40B4-BE49-F238E27FC236}">
                <a16:creationId xmlns:a16="http://schemas.microsoft.com/office/drawing/2014/main" id="{75F64180-1ACD-404F-AD37-31074F4862E4}"/>
              </a:ext>
            </a:extLst>
          </p:cNvPr>
          <p:cNvSpPr/>
          <p:nvPr/>
        </p:nvSpPr>
        <p:spPr>
          <a:xfrm>
            <a:off x="680320" y="5118123"/>
            <a:ext cx="9452508" cy="369332"/>
          </a:xfrm>
          <a:prstGeom prst="rect">
            <a:avLst/>
          </a:prstGeom>
        </p:spPr>
        <p:txBody>
          <a:bodyPr wrap="square">
            <a:spAutoFit/>
          </a:bodyPr>
          <a:lstStyle/>
          <a:p>
            <a:r>
              <a:rPr lang="en-US" dirty="0"/>
              <a:t>You can also allow the connection from the SG and you should be able to access it</a:t>
            </a:r>
          </a:p>
        </p:txBody>
      </p:sp>
      <p:sp>
        <p:nvSpPr>
          <p:cNvPr id="9" name="Rectangle 8">
            <a:extLst>
              <a:ext uri="{FF2B5EF4-FFF2-40B4-BE49-F238E27FC236}">
                <a16:creationId xmlns:a16="http://schemas.microsoft.com/office/drawing/2014/main" id="{E5C7FA17-1620-4E7F-9D9C-C606E14CDD9B}"/>
              </a:ext>
            </a:extLst>
          </p:cNvPr>
          <p:cNvSpPr/>
          <p:nvPr/>
        </p:nvSpPr>
        <p:spPr>
          <a:xfrm>
            <a:off x="680320" y="5487455"/>
            <a:ext cx="9920340" cy="646331"/>
          </a:xfrm>
          <a:prstGeom prst="rect">
            <a:avLst/>
          </a:prstGeom>
        </p:spPr>
        <p:txBody>
          <a:bodyPr wrap="square">
            <a:spAutoFit/>
          </a:bodyPr>
          <a:lstStyle/>
          <a:p>
            <a:r>
              <a:rPr lang="en-US" dirty="0"/>
              <a:t>Let's SSH into the Public server and then try to copy the private key over to the public server and then use the private key to SSH in to the private instance</a:t>
            </a:r>
          </a:p>
        </p:txBody>
      </p:sp>
      <p:sp>
        <p:nvSpPr>
          <p:cNvPr id="10" name="Rectangle 9">
            <a:extLst>
              <a:ext uri="{FF2B5EF4-FFF2-40B4-BE49-F238E27FC236}">
                <a16:creationId xmlns:a16="http://schemas.microsoft.com/office/drawing/2014/main" id="{6C161C44-A35A-468B-9664-AD8563D82F4A}"/>
              </a:ext>
            </a:extLst>
          </p:cNvPr>
          <p:cNvSpPr/>
          <p:nvPr/>
        </p:nvSpPr>
        <p:spPr>
          <a:xfrm>
            <a:off x="680319" y="6133786"/>
            <a:ext cx="9250489" cy="369332"/>
          </a:xfrm>
          <a:prstGeom prst="rect">
            <a:avLst/>
          </a:prstGeom>
        </p:spPr>
        <p:txBody>
          <a:bodyPr wrap="square">
            <a:spAutoFit/>
          </a:bodyPr>
          <a:lstStyle/>
          <a:p>
            <a:r>
              <a:rPr lang="en-US" dirty="0"/>
              <a:t>You should never do that rather use a </a:t>
            </a:r>
            <a:r>
              <a:rPr lang="en-US" dirty="0" err="1"/>
              <a:t>jumpbox</a:t>
            </a:r>
            <a:r>
              <a:rPr lang="en-US" dirty="0"/>
              <a:t> or a bastion host</a:t>
            </a:r>
          </a:p>
        </p:txBody>
      </p:sp>
    </p:spTree>
    <p:extLst>
      <p:ext uri="{BB962C8B-B14F-4D97-AF65-F5344CB8AC3E}">
        <p14:creationId xmlns:p14="http://schemas.microsoft.com/office/powerpoint/2010/main" val="27255743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a:t>Let’s Create our own custom VPC</a:t>
            </a:r>
            <a:endParaRPr lang="en-US" dirty="0"/>
          </a:p>
        </p:txBody>
      </p:sp>
      <p:sp>
        <p:nvSpPr>
          <p:cNvPr id="3" name="Rectangle 2">
            <a:extLst>
              <a:ext uri="{FF2B5EF4-FFF2-40B4-BE49-F238E27FC236}">
                <a16:creationId xmlns:a16="http://schemas.microsoft.com/office/drawing/2014/main" id="{EC9FCB50-97BB-4ED5-90C1-D6D4A5A97C43}"/>
              </a:ext>
            </a:extLst>
          </p:cNvPr>
          <p:cNvSpPr/>
          <p:nvPr/>
        </p:nvSpPr>
        <p:spPr>
          <a:xfrm>
            <a:off x="680321" y="2181078"/>
            <a:ext cx="10326866" cy="369332"/>
          </a:xfrm>
          <a:prstGeom prst="rect">
            <a:avLst/>
          </a:prstGeom>
        </p:spPr>
        <p:txBody>
          <a:bodyPr wrap="none">
            <a:spAutoFit/>
          </a:bodyPr>
          <a:lstStyle/>
          <a:p>
            <a:r>
              <a:rPr lang="en-US" dirty="0"/>
              <a:t>Try to update the server it will not work as this instance is in the private subnet this will not work</a:t>
            </a:r>
          </a:p>
        </p:txBody>
      </p:sp>
      <p:sp>
        <p:nvSpPr>
          <p:cNvPr id="7" name="Rectangle 6">
            <a:extLst>
              <a:ext uri="{FF2B5EF4-FFF2-40B4-BE49-F238E27FC236}">
                <a16:creationId xmlns:a16="http://schemas.microsoft.com/office/drawing/2014/main" id="{6D551848-28D6-4DD8-9DE2-DB0E430496B3}"/>
              </a:ext>
            </a:extLst>
          </p:cNvPr>
          <p:cNvSpPr/>
          <p:nvPr/>
        </p:nvSpPr>
        <p:spPr>
          <a:xfrm>
            <a:off x="680319" y="3324537"/>
            <a:ext cx="9803381" cy="646331"/>
          </a:xfrm>
          <a:prstGeom prst="rect">
            <a:avLst/>
          </a:prstGeom>
        </p:spPr>
        <p:txBody>
          <a:bodyPr wrap="square">
            <a:spAutoFit/>
          </a:bodyPr>
          <a:lstStyle/>
          <a:p>
            <a:r>
              <a:rPr lang="en-US" dirty="0"/>
              <a:t>Create a </a:t>
            </a:r>
            <a:r>
              <a:rPr lang="en-US" dirty="0" err="1"/>
              <a:t>nat</a:t>
            </a:r>
            <a:r>
              <a:rPr lang="en-US" dirty="0"/>
              <a:t> instance from community AMI and place this in the public </a:t>
            </a:r>
            <a:r>
              <a:rPr lang="en-US" dirty="0" err="1"/>
              <a:t>subnetthat</a:t>
            </a:r>
            <a:r>
              <a:rPr lang="en-US" dirty="0"/>
              <a:t> the new SG that you are creating should be in the custom VPC</a:t>
            </a:r>
          </a:p>
        </p:txBody>
      </p:sp>
      <p:sp>
        <p:nvSpPr>
          <p:cNvPr id="4" name="Rectangle 3">
            <a:extLst>
              <a:ext uri="{FF2B5EF4-FFF2-40B4-BE49-F238E27FC236}">
                <a16:creationId xmlns:a16="http://schemas.microsoft.com/office/drawing/2014/main" id="{5F9FFC7A-C21B-4E64-BC0F-2369E180B791}"/>
              </a:ext>
            </a:extLst>
          </p:cNvPr>
          <p:cNvSpPr/>
          <p:nvPr/>
        </p:nvSpPr>
        <p:spPr>
          <a:xfrm>
            <a:off x="680319" y="2550410"/>
            <a:ext cx="5586466" cy="369332"/>
          </a:xfrm>
          <a:prstGeom prst="rect">
            <a:avLst/>
          </a:prstGeom>
        </p:spPr>
        <p:txBody>
          <a:bodyPr wrap="none">
            <a:spAutoFit/>
          </a:bodyPr>
          <a:lstStyle/>
          <a:p>
            <a:r>
              <a:rPr lang="en-US" dirty="0"/>
              <a:t>To overcome this we use NAT Gateway/NAT instance</a:t>
            </a:r>
          </a:p>
        </p:txBody>
      </p:sp>
      <p:sp>
        <p:nvSpPr>
          <p:cNvPr id="5" name="Rectangle 4">
            <a:extLst>
              <a:ext uri="{FF2B5EF4-FFF2-40B4-BE49-F238E27FC236}">
                <a16:creationId xmlns:a16="http://schemas.microsoft.com/office/drawing/2014/main" id="{CE6F0F05-97E1-41E4-B46F-8E7C259C127B}"/>
              </a:ext>
            </a:extLst>
          </p:cNvPr>
          <p:cNvSpPr/>
          <p:nvPr/>
        </p:nvSpPr>
        <p:spPr>
          <a:xfrm>
            <a:off x="406997" y="2910914"/>
            <a:ext cx="1801647" cy="430887"/>
          </a:xfrm>
          <a:prstGeom prst="rect">
            <a:avLst/>
          </a:prstGeom>
        </p:spPr>
        <p:txBody>
          <a:bodyPr wrap="none">
            <a:spAutoFit/>
          </a:bodyPr>
          <a:lstStyle/>
          <a:p>
            <a:r>
              <a:rPr lang="en-US" sz="2200" dirty="0"/>
              <a:t>NAT instance</a:t>
            </a:r>
          </a:p>
        </p:txBody>
      </p:sp>
      <p:sp>
        <p:nvSpPr>
          <p:cNvPr id="11" name="Rectangle 10">
            <a:extLst>
              <a:ext uri="{FF2B5EF4-FFF2-40B4-BE49-F238E27FC236}">
                <a16:creationId xmlns:a16="http://schemas.microsoft.com/office/drawing/2014/main" id="{C2E19451-627B-4C3A-BA45-963E5D10E9E7}"/>
              </a:ext>
            </a:extLst>
          </p:cNvPr>
          <p:cNvSpPr/>
          <p:nvPr/>
        </p:nvSpPr>
        <p:spPr>
          <a:xfrm>
            <a:off x="680318" y="3939079"/>
            <a:ext cx="9613863" cy="369332"/>
          </a:xfrm>
          <a:prstGeom prst="rect">
            <a:avLst/>
          </a:prstGeom>
        </p:spPr>
        <p:txBody>
          <a:bodyPr wrap="square">
            <a:spAutoFit/>
          </a:bodyPr>
          <a:lstStyle/>
          <a:p>
            <a:r>
              <a:rPr lang="en-US" dirty="0"/>
              <a:t>Once the machine is created disable the Source and destination check</a:t>
            </a:r>
          </a:p>
        </p:txBody>
      </p:sp>
      <p:pic>
        <p:nvPicPr>
          <p:cNvPr id="13" name="Picture 12">
            <a:extLst>
              <a:ext uri="{FF2B5EF4-FFF2-40B4-BE49-F238E27FC236}">
                <a16:creationId xmlns:a16="http://schemas.microsoft.com/office/drawing/2014/main" id="{F3D3152E-99EF-4AC0-8CA8-570B0B47AE28}"/>
              </a:ext>
            </a:extLst>
          </p:cNvPr>
          <p:cNvPicPr>
            <a:picLocks noChangeAspect="1"/>
          </p:cNvPicPr>
          <p:nvPr/>
        </p:nvPicPr>
        <p:blipFill>
          <a:blip r:embed="rId2"/>
          <a:stretch>
            <a:fillRect/>
          </a:stretch>
        </p:blipFill>
        <p:spPr>
          <a:xfrm>
            <a:off x="2208644" y="4381700"/>
            <a:ext cx="5638800" cy="2158187"/>
          </a:xfrm>
          <a:prstGeom prst="rect">
            <a:avLst/>
          </a:prstGeom>
        </p:spPr>
      </p:pic>
    </p:spTree>
    <p:extLst>
      <p:ext uri="{BB962C8B-B14F-4D97-AF65-F5344CB8AC3E}">
        <p14:creationId xmlns:p14="http://schemas.microsoft.com/office/powerpoint/2010/main" val="30294657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21F-6442-4586-B711-8F906174F9C6}"/>
              </a:ext>
            </a:extLst>
          </p:cNvPr>
          <p:cNvSpPr>
            <a:spLocks noGrp="1"/>
          </p:cNvSpPr>
          <p:nvPr>
            <p:ph type="title"/>
          </p:nvPr>
        </p:nvSpPr>
        <p:spPr>
          <a:xfrm>
            <a:off x="680321" y="753228"/>
            <a:ext cx="9613861" cy="1080938"/>
          </a:xfrm>
        </p:spPr>
        <p:txBody>
          <a:bodyPr/>
          <a:lstStyle/>
          <a:p>
            <a:r>
              <a:rPr lang="en-US"/>
              <a:t>Let’s Create our own custom VPC</a:t>
            </a:r>
            <a:endParaRPr lang="en-US" dirty="0"/>
          </a:p>
        </p:txBody>
      </p:sp>
      <p:sp>
        <p:nvSpPr>
          <p:cNvPr id="3" name="Rectangle 2">
            <a:extLst>
              <a:ext uri="{FF2B5EF4-FFF2-40B4-BE49-F238E27FC236}">
                <a16:creationId xmlns:a16="http://schemas.microsoft.com/office/drawing/2014/main" id="{EC9FCB50-97BB-4ED5-90C1-D6D4A5A97C43}"/>
              </a:ext>
            </a:extLst>
          </p:cNvPr>
          <p:cNvSpPr/>
          <p:nvPr/>
        </p:nvSpPr>
        <p:spPr>
          <a:xfrm>
            <a:off x="680321" y="2181078"/>
            <a:ext cx="2686954" cy="430887"/>
          </a:xfrm>
          <a:prstGeom prst="rect">
            <a:avLst/>
          </a:prstGeom>
        </p:spPr>
        <p:txBody>
          <a:bodyPr wrap="none">
            <a:spAutoFit/>
          </a:bodyPr>
          <a:lstStyle/>
          <a:p>
            <a:r>
              <a:rPr lang="en-US" sz="2200" dirty="0"/>
              <a:t>Why do we do this ?</a:t>
            </a:r>
          </a:p>
        </p:txBody>
      </p:sp>
      <p:sp>
        <p:nvSpPr>
          <p:cNvPr id="4" name="Rectangle 3">
            <a:extLst>
              <a:ext uri="{FF2B5EF4-FFF2-40B4-BE49-F238E27FC236}">
                <a16:creationId xmlns:a16="http://schemas.microsoft.com/office/drawing/2014/main" id="{5F9FFC7A-C21B-4E64-BC0F-2369E180B791}"/>
              </a:ext>
            </a:extLst>
          </p:cNvPr>
          <p:cNvSpPr/>
          <p:nvPr/>
        </p:nvSpPr>
        <p:spPr>
          <a:xfrm>
            <a:off x="680320" y="2550409"/>
            <a:ext cx="11000052" cy="646331"/>
          </a:xfrm>
          <a:prstGeom prst="rect">
            <a:avLst/>
          </a:prstGeom>
        </p:spPr>
        <p:txBody>
          <a:bodyPr wrap="square">
            <a:spAutoFit/>
          </a:bodyPr>
          <a:lstStyle/>
          <a:p>
            <a:r>
              <a:rPr lang="en-US" dirty="0"/>
              <a:t>As each EC2 </a:t>
            </a:r>
            <a:r>
              <a:rPr lang="en-US" dirty="0" err="1"/>
              <a:t>instacne</a:t>
            </a:r>
            <a:r>
              <a:rPr lang="en-US" dirty="0"/>
              <a:t> </a:t>
            </a:r>
            <a:r>
              <a:rPr lang="en-US" dirty="0" err="1"/>
              <a:t>perfomrs</a:t>
            </a:r>
            <a:r>
              <a:rPr lang="en-US" dirty="0"/>
              <a:t> Source/Destination checks, this means that the instance must be a source or destination of any traffic it sends or receives</a:t>
            </a:r>
          </a:p>
        </p:txBody>
      </p:sp>
      <p:sp>
        <p:nvSpPr>
          <p:cNvPr id="11" name="Rectangle 10">
            <a:extLst>
              <a:ext uri="{FF2B5EF4-FFF2-40B4-BE49-F238E27FC236}">
                <a16:creationId xmlns:a16="http://schemas.microsoft.com/office/drawing/2014/main" id="{C2E19451-627B-4C3A-BA45-963E5D10E9E7}"/>
              </a:ext>
            </a:extLst>
          </p:cNvPr>
          <p:cNvSpPr/>
          <p:nvPr/>
        </p:nvSpPr>
        <p:spPr>
          <a:xfrm>
            <a:off x="680317" y="3521135"/>
            <a:ext cx="10239320" cy="646331"/>
          </a:xfrm>
          <a:prstGeom prst="rect">
            <a:avLst/>
          </a:prstGeom>
        </p:spPr>
        <p:txBody>
          <a:bodyPr wrap="square">
            <a:spAutoFit/>
          </a:bodyPr>
          <a:lstStyle/>
          <a:p>
            <a:r>
              <a:rPr lang="en-US" dirty="0"/>
              <a:t>Once the NAT instance is created, Go to </a:t>
            </a:r>
            <a:r>
              <a:rPr lang="en-US" dirty="0" err="1"/>
              <a:t>to</a:t>
            </a:r>
            <a:r>
              <a:rPr lang="en-US" dirty="0"/>
              <a:t> main or default route and create a route out to the internet via the NAT instance </a:t>
            </a:r>
          </a:p>
        </p:txBody>
      </p:sp>
      <p:sp>
        <p:nvSpPr>
          <p:cNvPr id="6" name="Rectangle 5">
            <a:extLst>
              <a:ext uri="{FF2B5EF4-FFF2-40B4-BE49-F238E27FC236}">
                <a16:creationId xmlns:a16="http://schemas.microsoft.com/office/drawing/2014/main" id="{5E1E6B51-1CD5-4D31-8200-F2944479D10F}"/>
              </a:ext>
            </a:extLst>
          </p:cNvPr>
          <p:cNvSpPr/>
          <p:nvPr/>
        </p:nvSpPr>
        <p:spPr>
          <a:xfrm>
            <a:off x="680317" y="3161280"/>
            <a:ext cx="9771487" cy="369332"/>
          </a:xfrm>
          <a:prstGeom prst="rect">
            <a:avLst/>
          </a:prstGeom>
        </p:spPr>
        <p:txBody>
          <a:bodyPr wrap="square">
            <a:spAutoFit/>
          </a:bodyPr>
          <a:lstStyle/>
          <a:p>
            <a:r>
              <a:rPr lang="en-US" dirty="0"/>
              <a:t>Since we are not doing this that is the reason we disable that.</a:t>
            </a:r>
          </a:p>
        </p:txBody>
      </p:sp>
      <p:sp>
        <p:nvSpPr>
          <p:cNvPr id="8" name="Rectangle 7">
            <a:extLst>
              <a:ext uri="{FF2B5EF4-FFF2-40B4-BE49-F238E27FC236}">
                <a16:creationId xmlns:a16="http://schemas.microsoft.com/office/drawing/2014/main" id="{DAF05278-174F-4066-9AD3-6B6E3C161BAE}"/>
              </a:ext>
            </a:extLst>
          </p:cNvPr>
          <p:cNvSpPr/>
          <p:nvPr/>
        </p:nvSpPr>
        <p:spPr>
          <a:xfrm>
            <a:off x="680317" y="4154522"/>
            <a:ext cx="4299575" cy="369332"/>
          </a:xfrm>
          <a:prstGeom prst="rect">
            <a:avLst/>
          </a:prstGeom>
        </p:spPr>
        <p:txBody>
          <a:bodyPr wrap="none">
            <a:spAutoFit/>
          </a:bodyPr>
          <a:lstStyle/>
          <a:p>
            <a:r>
              <a:rPr lang="en-US" dirty="0"/>
              <a:t>Now try to update, and this would work</a:t>
            </a:r>
          </a:p>
        </p:txBody>
      </p:sp>
      <p:sp>
        <p:nvSpPr>
          <p:cNvPr id="9" name="Rectangle 8">
            <a:extLst>
              <a:ext uri="{FF2B5EF4-FFF2-40B4-BE49-F238E27FC236}">
                <a16:creationId xmlns:a16="http://schemas.microsoft.com/office/drawing/2014/main" id="{FB32FE49-6B31-4DD5-8E0E-C754CA6C7F77}"/>
              </a:ext>
            </a:extLst>
          </p:cNvPr>
          <p:cNvSpPr/>
          <p:nvPr/>
        </p:nvSpPr>
        <p:spPr>
          <a:xfrm>
            <a:off x="680317" y="4534560"/>
            <a:ext cx="10494502" cy="369332"/>
          </a:xfrm>
          <a:prstGeom prst="rect">
            <a:avLst/>
          </a:prstGeom>
        </p:spPr>
        <p:txBody>
          <a:bodyPr wrap="square">
            <a:spAutoFit/>
          </a:bodyPr>
          <a:lstStyle/>
          <a:p>
            <a:r>
              <a:rPr lang="en-US" dirty="0"/>
              <a:t>However with NAT instance is just one machine there would be performance bottle necks.</a:t>
            </a:r>
          </a:p>
        </p:txBody>
      </p:sp>
      <p:sp>
        <p:nvSpPr>
          <p:cNvPr id="10" name="Rectangle 9">
            <a:extLst>
              <a:ext uri="{FF2B5EF4-FFF2-40B4-BE49-F238E27FC236}">
                <a16:creationId xmlns:a16="http://schemas.microsoft.com/office/drawing/2014/main" id="{D50B2F0D-F557-42D2-988D-8B19DB37DD05}"/>
              </a:ext>
            </a:extLst>
          </p:cNvPr>
          <p:cNvSpPr/>
          <p:nvPr/>
        </p:nvSpPr>
        <p:spPr>
          <a:xfrm>
            <a:off x="680317" y="4857726"/>
            <a:ext cx="10420074" cy="646331"/>
          </a:xfrm>
          <a:prstGeom prst="rect">
            <a:avLst/>
          </a:prstGeom>
        </p:spPr>
        <p:txBody>
          <a:bodyPr wrap="square">
            <a:spAutoFit/>
          </a:bodyPr>
          <a:lstStyle/>
          <a:p>
            <a:r>
              <a:rPr lang="en-US" dirty="0"/>
              <a:t>As soon as the </a:t>
            </a:r>
            <a:r>
              <a:rPr lang="en-US" dirty="0" err="1"/>
              <a:t>envoironment</a:t>
            </a:r>
            <a:r>
              <a:rPr lang="en-US" dirty="0"/>
              <a:t> grows this NAT instance will not be able to send out traffic out to the internet. If the instance dies that would be our single point of failure</a:t>
            </a:r>
          </a:p>
        </p:txBody>
      </p:sp>
      <p:sp>
        <p:nvSpPr>
          <p:cNvPr id="12" name="Rectangle 11">
            <a:extLst>
              <a:ext uri="{FF2B5EF4-FFF2-40B4-BE49-F238E27FC236}">
                <a16:creationId xmlns:a16="http://schemas.microsoft.com/office/drawing/2014/main" id="{CE81918D-9F6D-4C80-91F9-CEE410F5FE4D}"/>
              </a:ext>
            </a:extLst>
          </p:cNvPr>
          <p:cNvSpPr/>
          <p:nvPr/>
        </p:nvSpPr>
        <p:spPr>
          <a:xfrm>
            <a:off x="680317" y="5504057"/>
            <a:ext cx="5799986" cy="369332"/>
          </a:xfrm>
          <a:prstGeom prst="rect">
            <a:avLst/>
          </a:prstGeom>
        </p:spPr>
        <p:txBody>
          <a:bodyPr wrap="none">
            <a:spAutoFit/>
          </a:bodyPr>
          <a:lstStyle/>
          <a:p>
            <a:r>
              <a:rPr lang="en-US"/>
              <a:t>If the OS fails that would be our single point of failure</a:t>
            </a:r>
            <a:endParaRPr lang="en-US" dirty="0"/>
          </a:p>
        </p:txBody>
      </p:sp>
      <p:sp>
        <p:nvSpPr>
          <p:cNvPr id="14" name="Rectangle 13">
            <a:extLst>
              <a:ext uri="{FF2B5EF4-FFF2-40B4-BE49-F238E27FC236}">
                <a16:creationId xmlns:a16="http://schemas.microsoft.com/office/drawing/2014/main" id="{7C96CDB7-9D60-443B-BE52-90458544716E}"/>
              </a:ext>
            </a:extLst>
          </p:cNvPr>
          <p:cNvSpPr/>
          <p:nvPr/>
        </p:nvSpPr>
        <p:spPr>
          <a:xfrm>
            <a:off x="680317" y="5861674"/>
            <a:ext cx="10685888" cy="369332"/>
          </a:xfrm>
          <a:prstGeom prst="rect">
            <a:avLst/>
          </a:prstGeom>
        </p:spPr>
        <p:txBody>
          <a:bodyPr wrap="square">
            <a:spAutoFit/>
          </a:bodyPr>
          <a:lstStyle/>
          <a:p>
            <a:r>
              <a:rPr lang="en-US" dirty="0"/>
              <a:t>We can use </a:t>
            </a:r>
            <a:r>
              <a:rPr lang="en-US" dirty="0" err="1"/>
              <a:t>autoscaling</a:t>
            </a:r>
            <a:r>
              <a:rPr lang="en-US" dirty="0"/>
              <a:t> keep it in Multi AZ have different route out through different NAT instance.</a:t>
            </a:r>
          </a:p>
        </p:txBody>
      </p:sp>
      <p:sp>
        <p:nvSpPr>
          <p:cNvPr id="15" name="Rectangle 14">
            <a:extLst>
              <a:ext uri="{FF2B5EF4-FFF2-40B4-BE49-F238E27FC236}">
                <a16:creationId xmlns:a16="http://schemas.microsoft.com/office/drawing/2014/main" id="{1BF423BD-E3CB-48D6-998B-64F663075AE1}"/>
              </a:ext>
            </a:extLst>
          </p:cNvPr>
          <p:cNvSpPr/>
          <p:nvPr/>
        </p:nvSpPr>
        <p:spPr>
          <a:xfrm>
            <a:off x="680317" y="6231006"/>
            <a:ext cx="4592924" cy="369332"/>
          </a:xfrm>
          <a:prstGeom prst="rect">
            <a:avLst/>
          </a:prstGeom>
        </p:spPr>
        <p:txBody>
          <a:bodyPr wrap="none">
            <a:spAutoFit/>
          </a:bodyPr>
          <a:lstStyle/>
          <a:p>
            <a:r>
              <a:rPr lang="en-US" dirty="0"/>
              <a:t>Rather using this we will use NAT-Gateway</a:t>
            </a:r>
          </a:p>
        </p:txBody>
      </p:sp>
    </p:spTree>
    <p:extLst>
      <p:ext uri="{BB962C8B-B14F-4D97-AF65-F5344CB8AC3E}">
        <p14:creationId xmlns:p14="http://schemas.microsoft.com/office/powerpoint/2010/main" val="2680256943"/>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2803</TotalTime>
  <Words>7113</Words>
  <Application>Microsoft Office PowerPoint</Application>
  <PresentationFormat>Widescreen</PresentationFormat>
  <Paragraphs>805</Paragraphs>
  <Slides>190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190</vt:i4>
      </vt:variant>
    </vt:vector>
  </HeadingPairs>
  <TitlesOfParts>
    <vt:vector size="194" baseType="lpstr">
      <vt:lpstr>Arial</vt:lpstr>
      <vt:lpstr>Trebuchet MS</vt:lpstr>
      <vt:lpstr>Wingdings</vt:lpstr>
      <vt:lpstr>Berlin</vt:lpstr>
      <vt:lpstr>AWS-SA</vt:lpstr>
      <vt:lpstr>Autoscaling Groups </vt:lpstr>
      <vt:lpstr>Autoscaling Groups </vt:lpstr>
      <vt:lpstr>Placement groups</vt:lpstr>
      <vt:lpstr>EFS </vt:lpstr>
      <vt:lpstr>Create EFS</vt:lpstr>
      <vt:lpstr>Create EFS</vt:lpstr>
      <vt:lpstr>Route 53</vt:lpstr>
      <vt:lpstr>Route 53</vt:lpstr>
      <vt:lpstr>Route 53</vt:lpstr>
      <vt:lpstr>Route 53</vt:lpstr>
      <vt:lpstr>Route 53</vt:lpstr>
      <vt:lpstr>Route 53</vt:lpstr>
      <vt:lpstr>Route 53</vt:lpstr>
      <vt:lpstr>Route 53</vt:lpstr>
      <vt:lpstr>Route 53</vt:lpstr>
      <vt:lpstr>Route 53</vt:lpstr>
      <vt:lpstr>Route 53</vt:lpstr>
      <vt:lpstr>Route 53</vt:lpstr>
      <vt:lpstr>Route 53</vt:lpstr>
      <vt:lpstr>Route 53</vt:lpstr>
      <vt:lpstr>Route 53</vt:lpstr>
      <vt:lpstr>Route 53</vt:lpstr>
      <vt:lpstr>Route 53</vt:lpstr>
      <vt:lpstr>Route 53</vt:lpstr>
      <vt:lpstr>Route 53</vt:lpstr>
      <vt:lpstr>Route 53</vt:lpstr>
      <vt:lpstr>Route 53</vt:lpstr>
      <vt:lpstr>Route 53</vt:lpstr>
      <vt:lpstr>Route 53</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Databases</vt:lpstr>
      <vt:lpstr>VPC  Virtual private cloud</vt:lpstr>
      <vt:lpstr>VPC  Virtual private cloud</vt:lpstr>
      <vt:lpstr>VPC  Virtual private cloud</vt:lpstr>
      <vt:lpstr>VPC  Virtual private cloud</vt:lpstr>
      <vt:lpstr>VPC  Virtual private cloud</vt:lpstr>
      <vt:lpstr>VPC  Virtual private cloud</vt:lpstr>
      <vt:lpstr>VPC  Virtual private cloud</vt:lpstr>
      <vt:lpstr>VPC  Virtual private cloud</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Let’s Create our own custom VPC</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Application Services</vt:lpstr>
      <vt:lpstr>        AWS-SA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AWS-SA</dc:title>
  <dc:creator>Amir Khan</dc:creator>
  <cp:lastModifiedBy>Amir Khan</cp:lastModifiedBy>
  <cp:revision>69</cp:revision>
  <dcterms:created xsi:type="dcterms:W3CDTF">2018-04-13T16:10:13Z</dcterms:created>
  <dcterms:modified xsi:type="dcterms:W3CDTF">2018-04-15T14:58:54Z</dcterms:modified>
</cp:coreProperties>
</file>